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notesMasterIdLst>
    <p:notesMasterId r:id="rId28"/>
  </p:notesMasterIdLst>
  <p:handoutMasterIdLst>
    <p:handoutMasterId r:id="rId29"/>
  </p:handoutMasterIdLst>
  <p:sldIdLst>
    <p:sldId id="502" r:id="rId2"/>
    <p:sldId id="590" r:id="rId3"/>
    <p:sldId id="526" r:id="rId4"/>
    <p:sldId id="527" r:id="rId5"/>
    <p:sldId id="528" r:id="rId6"/>
    <p:sldId id="532" r:id="rId7"/>
    <p:sldId id="534" r:id="rId8"/>
    <p:sldId id="591" r:id="rId9"/>
    <p:sldId id="535" r:id="rId10"/>
    <p:sldId id="536" r:id="rId11"/>
    <p:sldId id="592" r:id="rId12"/>
    <p:sldId id="560" r:id="rId13"/>
    <p:sldId id="582" r:id="rId14"/>
    <p:sldId id="566" r:id="rId15"/>
    <p:sldId id="537" r:id="rId16"/>
    <p:sldId id="581" r:id="rId17"/>
    <p:sldId id="573" r:id="rId18"/>
    <p:sldId id="568" r:id="rId19"/>
    <p:sldId id="574" r:id="rId20"/>
    <p:sldId id="569" r:id="rId21"/>
    <p:sldId id="570" r:id="rId22"/>
    <p:sldId id="571" r:id="rId23"/>
    <p:sldId id="589" r:id="rId24"/>
    <p:sldId id="575" r:id="rId25"/>
    <p:sldId id="580" r:id="rId26"/>
    <p:sldId id="576" r:id="rId2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574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08C"/>
    <a:srgbClr val="00CC00"/>
    <a:srgbClr val="E46C0A"/>
    <a:srgbClr val="F2F2F2"/>
    <a:srgbClr val="00FF00"/>
    <a:srgbClr val="DA5B14"/>
    <a:srgbClr val="000066"/>
    <a:srgbClr val="DF320F"/>
    <a:srgbClr val="EA5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979" autoAdjust="0"/>
  </p:normalViewPr>
  <p:slideViewPr>
    <p:cSldViewPr>
      <p:cViewPr varScale="1">
        <p:scale>
          <a:sx n="66" d="100"/>
          <a:sy n="66" d="100"/>
        </p:scale>
        <p:origin x="560" y="-368"/>
      </p:cViewPr>
      <p:guideLst>
        <p:guide orient="horz" pos="210"/>
        <p:guide pos="574"/>
        <p:guide pos="7423"/>
        <p:guide orient="horz"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1667807</c:v>
                </c:pt>
                <c:pt idx="1">
                  <c:v>2119390</c:v>
                </c:pt>
                <c:pt idx="2">
                  <c:v>1997844</c:v>
                </c:pt>
                <c:pt idx="3">
                  <c:v>2353016</c:v>
                </c:pt>
                <c:pt idx="4">
                  <c:v>2954088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E6-443D-A0B3-105FC4CC2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1060814479"/>
        <c:axId val="1060816143"/>
      </c:barChart>
      <c:catAx>
        <c:axId val="106081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0816143"/>
        <c:crosses val="autoZero"/>
        <c:auto val="1"/>
        <c:lblAlgn val="ctr"/>
        <c:lblOffset val="100"/>
        <c:noMultiLvlLbl val="0"/>
      </c:catAx>
      <c:valAx>
        <c:axId val="1060816143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60814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22-4049-9300-39377E1B1F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22-4049-9300-39377E1B1F89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85-4AFA-835B-E9747CAC7B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22-4049-9300-39377E1B1F89}"/>
              </c:ext>
            </c:extLst>
          </c:dPt>
          <c:cat>
            <c:strRef>
              <c:f>Лист1!$A$2:$A$5</c:f>
              <c:strCache>
                <c:ptCount val="4"/>
                <c:pt idx="0">
                  <c:v>ординатура</c:v>
                </c:pt>
                <c:pt idx="1">
                  <c:v>дпо</c:v>
                </c:pt>
                <c:pt idx="2">
                  <c:v>спо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8266294</c:v>
                </c:pt>
                <c:pt idx="1">
                  <c:v>957200</c:v>
                </c:pt>
                <c:pt idx="2">
                  <c:v>1868651</c:v>
                </c:pt>
                <c:pt idx="3">
                  <c:v>11092145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5-4AFA-835B-E9747CAC7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026A0-8FEA-401F-BD8E-5BF8FAC574EB}" type="doc">
      <dgm:prSet loTypeId="urn:microsoft.com/office/officeart/2005/8/layout/process4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5C50C36-673B-4612-B6FF-08AAD5AA7563}">
      <dgm:prSet phldrT="[Текст]" custT="1"/>
      <dgm:spPr/>
      <dgm:t>
        <a:bodyPr/>
        <a:lstStyle/>
        <a:p>
          <a:r>
            <a:rPr lang="ru-RU" sz="2400" b="1" dirty="0" smtClean="0"/>
            <a:t>Высшее образование</a:t>
          </a:r>
        </a:p>
        <a:p>
          <a:r>
            <a:rPr lang="ru-RU" sz="2400" b="1" dirty="0" smtClean="0"/>
            <a:t>Программы </a:t>
          </a:r>
          <a:r>
            <a:rPr lang="ru-RU" sz="2400" b="1" dirty="0" err="1" smtClean="0"/>
            <a:t>специалитета</a:t>
          </a:r>
          <a:endParaRPr lang="ru-RU" sz="2400" b="1" dirty="0"/>
        </a:p>
      </dgm:t>
    </dgm:pt>
    <dgm:pt modelId="{30176ED5-5032-40FA-8D76-EC43AC2DF392}" type="parTrans" cxnId="{4D7E31A9-C993-4759-AFD9-710938DFE870}">
      <dgm:prSet/>
      <dgm:spPr/>
      <dgm:t>
        <a:bodyPr/>
        <a:lstStyle/>
        <a:p>
          <a:endParaRPr lang="ru-RU"/>
        </a:p>
      </dgm:t>
    </dgm:pt>
    <dgm:pt modelId="{AF1430E7-65CB-46F0-BF99-02512E5D0DC6}" type="sibTrans" cxnId="{4D7E31A9-C993-4759-AFD9-710938DFE870}">
      <dgm:prSet/>
      <dgm:spPr/>
      <dgm:t>
        <a:bodyPr/>
        <a:lstStyle/>
        <a:p>
          <a:endParaRPr lang="ru-RU"/>
        </a:p>
      </dgm:t>
    </dgm:pt>
    <dgm:pt modelId="{C86D5411-7600-4235-9BA0-D61CA52B64F5}">
      <dgm:prSet phldrT="[Текст]"/>
      <dgm:spPr/>
      <dgm:t>
        <a:bodyPr/>
        <a:lstStyle/>
        <a:p>
          <a:r>
            <a:rPr lang="ru-RU" dirty="0" smtClean="0"/>
            <a:t>31.05.03 «Стоматология»</a:t>
          </a:r>
        </a:p>
        <a:p>
          <a:r>
            <a:rPr lang="ru-RU" dirty="0" smtClean="0"/>
            <a:t>Квалификация «Врач-стоматолог»</a:t>
          </a:r>
          <a:endParaRPr lang="ru-RU" dirty="0"/>
        </a:p>
      </dgm:t>
    </dgm:pt>
    <dgm:pt modelId="{340BE506-0678-407F-B5C9-1C383C2BB922}" type="parTrans" cxnId="{6A24AC25-CDE2-41CA-A8C0-0DBA648544DB}">
      <dgm:prSet/>
      <dgm:spPr/>
      <dgm:t>
        <a:bodyPr/>
        <a:lstStyle/>
        <a:p>
          <a:endParaRPr lang="ru-RU"/>
        </a:p>
      </dgm:t>
    </dgm:pt>
    <dgm:pt modelId="{D160F23A-D463-483E-B4C1-6B95AA8002FD}" type="sibTrans" cxnId="{6A24AC25-CDE2-41CA-A8C0-0DBA648544DB}">
      <dgm:prSet/>
      <dgm:spPr/>
      <dgm:t>
        <a:bodyPr/>
        <a:lstStyle/>
        <a:p>
          <a:endParaRPr lang="ru-RU"/>
        </a:p>
      </dgm:t>
    </dgm:pt>
    <dgm:pt modelId="{63138F20-4BFE-4F4D-BDDA-3EFFA5FEBF36}">
      <dgm:prSet phldrT="[Текст]" custT="1"/>
      <dgm:spPr/>
      <dgm:t>
        <a:bodyPr/>
        <a:lstStyle/>
        <a:p>
          <a:r>
            <a:rPr lang="ru-RU" sz="2000" b="1" dirty="0" smtClean="0"/>
            <a:t>Высшее образование</a:t>
          </a:r>
        </a:p>
        <a:p>
          <a:r>
            <a:rPr lang="ru-RU" sz="2000" b="1" dirty="0" smtClean="0"/>
            <a:t>Факультет подготовки кадров высшей квалификации</a:t>
          </a:r>
          <a:endParaRPr lang="ru-RU" sz="2000" b="1" dirty="0"/>
        </a:p>
      </dgm:t>
    </dgm:pt>
    <dgm:pt modelId="{D375E5A6-8FF1-43F0-8955-0505CE3C099E}" type="parTrans" cxnId="{68F979AD-6A50-4613-84E5-F5410B13457C}">
      <dgm:prSet/>
      <dgm:spPr/>
      <dgm:t>
        <a:bodyPr/>
        <a:lstStyle/>
        <a:p>
          <a:endParaRPr lang="ru-RU"/>
        </a:p>
      </dgm:t>
    </dgm:pt>
    <dgm:pt modelId="{C8872549-DBA5-4301-A330-4675DE1ABBB6}" type="sibTrans" cxnId="{68F979AD-6A50-4613-84E5-F5410B13457C}">
      <dgm:prSet/>
      <dgm:spPr/>
      <dgm:t>
        <a:bodyPr/>
        <a:lstStyle/>
        <a:p>
          <a:endParaRPr lang="ru-RU"/>
        </a:p>
      </dgm:t>
    </dgm:pt>
    <dgm:pt modelId="{A706EA24-243F-4B16-B884-6CF4FD47AFD1}">
      <dgm:prSet phldrT="[Текст]"/>
      <dgm:spPr/>
      <dgm:t>
        <a:bodyPr/>
        <a:lstStyle/>
        <a:p>
          <a:r>
            <a:rPr lang="ru-RU" dirty="0" smtClean="0"/>
            <a:t>31.08.75 «Стоматология ортопедическая»</a:t>
          </a:r>
        </a:p>
        <a:p>
          <a:r>
            <a:rPr lang="ru-RU" dirty="0" smtClean="0"/>
            <a:t>Квалификация «врач-стоматолог-ортопед»</a:t>
          </a:r>
          <a:endParaRPr lang="ru-RU" dirty="0"/>
        </a:p>
      </dgm:t>
    </dgm:pt>
    <dgm:pt modelId="{92475161-358A-45B9-9380-92B5BDC3B5F1}" type="parTrans" cxnId="{81A5A4EC-084C-44EB-999C-F08F4A37D983}">
      <dgm:prSet/>
      <dgm:spPr/>
      <dgm:t>
        <a:bodyPr/>
        <a:lstStyle/>
        <a:p>
          <a:endParaRPr lang="ru-RU"/>
        </a:p>
      </dgm:t>
    </dgm:pt>
    <dgm:pt modelId="{3B723660-5213-46CC-905C-546DCBFF40AA}" type="sibTrans" cxnId="{81A5A4EC-084C-44EB-999C-F08F4A37D983}">
      <dgm:prSet/>
      <dgm:spPr/>
      <dgm:t>
        <a:bodyPr/>
        <a:lstStyle/>
        <a:p>
          <a:endParaRPr lang="ru-RU"/>
        </a:p>
      </dgm:t>
    </dgm:pt>
    <dgm:pt modelId="{E15369DB-4CC6-467D-B2F7-B1B0B4B250C4}">
      <dgm:prSet phldrT="[Текст]"/>
      <dgm:spPr/>
      <dgm:t>
        <a:bodyPr/>
        <a:lstStyle/>
        <a:p>
          <a:r>
            <a:rPr lang="ru-RU" dirty="0" smtClean="0"/>
            <a:t>31.08.72 «Стоматология общей практики»</a:t>
          </a:r>
        </a:p>
        <a:p>
          <a:r>
            <a:rPr lang="ru-RU" dirty="0" smtClean="0"/>
            <a:t>Квалификация «врач-стоматолог общей практики»</a:t>
          </a:r>
          <a:endParaRPr lang="ru-RU" dirty="0"/>
        </a:p>
      </dgm:t>
    </dgm:pt>
    <dgm:pt modelId="{1D76C635-27FC-4220-939E-0E981137AB30}" type="parTrans" cxnId="{5608A67C-DADE-430F-B308-42B8BCAAE27D}">
      <dgm:prSet/>
      <dgm:spPr/>
      <dgm:t>
        <a:bodyPr/>
        <a:lstStyle/>
        <a:p>
          <a:endParaRPr lang="ru-RU"/>
        </a:p>
      </dgm:t>
    </dgm:pt>
    <dgm:pt modelId="{32A1D7AE-F269-46E2-86FA-FC957BE9F00C}" type="sibTrans" cxnId="{5608A67C-DADE-430F-B308-42B8BCAAE27D}">
      <dgm:prSet/>
      <dgm:spPr/>
      <dgm:t>
        <a:bodyPr/>
        <a:lstStyle/>
        <a:p>
          <a:endParaRPr lang="ru-RU"/>
        </a:p>
      </dgm:t>
    </dgm:pt>
    <dgm:pt modelId="{77488C20-B34C-41E9-B00E-1D3632CB7101}">
      <dgm:prSet phldrT="[Текст]" custT="1"/>
      <dgm:spPr/>
      <dgm:t>
        <a:bodyPr/>
        <a:lstStyle/>
        <a:p>
          <a:r>
            <a:rPr lang="ru-RU" sz="2000" b="1" dirty="0" smtClean="0"/>
            <a:t>Среднее специальное образование</a:t>
          </a:r>
        </a:p>
        <a:p>
          <a:r>
            <a:rPr lang="ru-RU" sz="2000" b="1" dirty="0" smtClean="0"/>
            <a:t>Программы подготовки специалистов среднего звена</a:t>
          </a:r>
          <a:endParaRPr lang="ru-RU" sz="2000" b="1" dirty="0"/>
        </a:p>
      </dgm:t>
    </dgm:pt>
    <dgm:pt modelId="{7EC275E8-3A8A-4EAC-92F7-6993B661C9F2}" type="parTrans" cxnId="{44F70CC3-19E7-4F60-B788-4570DAB0890D}">
      <dgm:prSet/>
      <dgm:spPr/>
      <dgm:t>
        <a:bodyPr/>
        <a:lstStyle/>
        <a:p>
          <a:endParaRPr lang="ru-RU"/>
        </a:p>
      </dgm:t>
    </dgm:pt>
    <dgm:pt modelId="{7CC4F61E-0FCF-4AEE-8BC2-E435288721E2}" type="sibTrans" cxnId="{44F70CC3-19E7-4F60-B788-4570DAB0890D}">
      <dgm:prSet/>
      <dgm:spPr/>
      <dgm:t>
        <a:bodyPr/>
        <a:lstStyle/>
        <a:p>
          <a:endParaRPr lang="ru-RU"/>
        </a:p>
      </dgm:t>
    </dgm:pt>
    <dgm:pt modelId="{DEE4F101-414E-4481-81AC-C4DD0C9FE83E}">
      <dgm:prSet phldrT="[Текст]"/>
      <dgm:spPr/>
      <dgm:t>
        <a:bodyPr/>
        <a:lstStyle/>
        <a:p>
          <a:r>
            <a:rPr lang="ru-RU" dirty="0" smtClean="0"/>
            <a:t>31.02.05 «Стоматология ортопедическая»</a:t>
          </a:r>
        </a:p>
        <a:p>
          <a:r>
            <a:rPr lang="ru-RU" dirty="0" smtClean="0"/>
            <a:t>Квалификация «Зубной техник»</a:t>
          </a:r>
          <a:endParaRPr lang="ru-RU" dirty="0"/>
        </a:p>
      </dgm:t>
    </dgm:pt>
    <dgm:pt modelId="{BCFE31D7-A4AE-4FDB-BE61-AD3351B8AB8C}" type="parTrans" cxnId="{E8A5E4F6-7795-420D-984A-F3DEC5AD626B}">
      <dgm:prSet/>
      <dgm:spPr/>
      <dgm:t>
        <a:bodyPr/>
        <a:lstStyle/>
        <a:p>
          <a:endParaRPr lang="ru-RU"/>
        </a:p>
      </dgm:t>
    </dgm:pt>
    <dgm:pt modelId="{32FF058A-4201-447F-A986-E7B8D7C24EA5}" type="sibTrans" cxnId="{E8A5E4F6-7795-420D-984A-F3DEC5AD626B}">
      <dgm:prSet/>
      <dgm:spPr/>
      <dgm:t>
        <a:bodyPr/>
        <a:lstStyle/>
        <a:p>
          <a:endParaRPr lang="ru-RU"/>
        </a:p>
      </dgm:t>
    </dgm:pt>
    <dgm:pt modelId="{941B5E59-5178-4FFC-9061-049AF9F59C4F}">
      <dgm:prSet phldrT="[Текст]"/>
      <dgm:spPr/>
      <dgm:t>
        <a:bodyPr/>
        <a:lstStyle/>
        <a:p>
          <a:r>
            <a:rPr lang="ru-RU" dirty="0" smtClean="0"/>
            <a:t>31.02.06 «Стоматология профилактическая»</a:t>
          </a:r>
        </a:p>
        <a:p>
          <a:r>
            <a:rPr lang="ru-RU" dirty="0" smtClean="0"/>
            <a:t>Квалификация «Гигиенист стоматологический»</a:t>
          </a:r>
          <a:endParaRPr lang="ru-RU" dirty="0"/>
        </a:p>
      </dgm:t>
    </dgm:pt>
    <dgm:pt modelId="{6093498E-6F3E-4887-9794-CD077AEB3D3E}" type="parTrans" cxnId="{454DA81A-92B6-4CDF-9BAD-316D8BB45E8A}">
      <dgm:prSet/>
      <dgm:spPr/>
      <dgm:t>
        <a:bodyPr/>
        <a:lstStyle/>
        <a:p>
          <a:endParaRPr lang="ru-RU"/>
        </a:p>
      </dgm:t>
    </dgm:pt>
    <dgm:pt modelId="{927019E5-FB71-4A88-B421-FFC652BE8FCC}" type="sibTrans" cxnId="{454DA81A-92B6-4CDF-9BAD-316D8BB45E8A}">
      <dgm:prSet/>
      <dgm:spPr/>
      <dgm:t>
        <a:bodyPr/>
        <a:lstStyle/>
        <a:p>
          <a:endParaRPr lang="ru-RU"/>
        </a:p>
      </dgm:t>
    </dgm:pt>
    <dgm:pt modelId="{8B3A397A-BDDA-49C5-91E8-771363F0A33A}" type="pres">
      <dgm:prSet presAssocID="{9E5026A0-8FEA-401F-BD8E-5BF8FAC574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13426D-5CD9-4CB4-926A-F05594DF67CD}" type="pres">
      <dgm:prSet presAssocID="{77488C20-B34C-41E9-B00E-1D3632CB7101}" presName="boxAndChildren" presStyleCnt="0"/>
      <dgm:spPr/>
    </dgm:pt>
    <dgm:pt modelId="{2372D8F2-CAF6-45A5-9437-F9A075D29492}" type="pres">
      <dgm:prSet presAssocID="{77488C20-B34C-41E9-B00E-1D3632CB7101}" presName="parentTextBox" presStyleLbl="node1" presStyleIdx="0" presStyleCnt="3"/>
      <dgm:spPr/>
      <dgm:t>
        <a:bodyPr/>
        <a:lstStyle/>
        <a:p>
          <a:endParaRPr lang="ru-RU"/>
        </a:p>
      </dgm:t>
    </dgm:pt>
    <dgm:pt modelId="{93037164-1D7B-4A25-A8D2-B63AFE50BF92}" type="pres">
      <dgm:prSet presAssocID="{77488C20-B34C-41E9-B00E-1D3632CB7101}" presName="entireBox" presStyleLbl="node1" presStyleIdx="0" presStyleCnt="3"/>
      <dgm:spPr/>
      <dgm:t>
        <a:bodyPr/>
        <a:lstStyle/>
        <a:p>
          <a:endParaRPr lang="ru-RU"/>
        </a:p>
      </dgm:t>
    </dgm:pt>
    <dgm:pt modelId="{4FC5042A-769C-40B3-8F06-E44759C3E6B8}" type="pres">
      <dgm:prSet presAssocID="{77488C20-B34C-41E9-B00E-1D3632CB7101}" presName="descendantBox" presStyleCnt="0"/>
      <dgm:spPr/>
    </dgm:pt>
    <dgm:pt modelId="{910AC881-D3B0-427F-9D98-2F9441B97197}" type="pres">
      <dgm:prSet presAssocID="{DEE4F101-414E-4481-81AC-C4DD0C9FE83E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0135D-446A-4E28-8347-ACDD6EE00341}" type="pres">
      <dgm:prSet presAssocID="{941B5E59-5178-4FFC-9061-049AF9F59C4F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6220E-E0E5-4017-BAC1-A776870B0ECD}" type="pres">
      <dgm:prSet presAssocID="{C8872549-DBA5-4301-A330-4675DE1ABBB6}" presName="sp" presStyleCnt="0"/>
      <dgm:spPr/>
    </dgm:pt>
    <dgm:pt modelId="{755348A2-82B0-4BA3-9432-FA1C91CB437E}" type="pres">
      <dgm:prSet presAssocID="{63138F20-4BFE-4F4D-BDDA-3EFFA5FEBF36}" presName="arrowAndChildren" presStyleCnt="0"/>
      <dgm:spPr/>
    </dgm:pt>
    <dgm:pt modelId="{7C5FCAA8-99A1-4D50-B304-4E993B31594A}" type="pres">
      <dgm:prSet presAssocID="{63138F20-4BFE-4F4D-BDDA-3EFFA5FEBF36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2151D6CA-6564-44B0-97AD-AB381E04FAB6}" type="pres">
      <dgm:prSet presAssocID="{63138F20-4BFE-4F4D-BDDA-3EFFA5FEBF36}" presName="arrow" presStyleLbl="node1" presStyleIdx="1" presStyleCnt="3"/>
      <dgm:spPr/>
      <dgm:t>
        <a:bodyPr/>
        <a:lstStyle/>
        <a:p>
          <a:endParaRPr lang="ru-RU"/>
        </a:p>
      </dgm:t>
    </dgm:pt>
    <dgm:pt modelId="{3E158BBC-57F5-447C-B070-4923F168D4E8}" type="pres">
      <dgm:prSet presAssocID="{63138F20-4BFE-4F4D-BDDA-3EFFA5FEBF36}" presName="descendantArrow" presStyleCnt="0"/>
      <dgm:spPr/>
    </dgm:pt>
    <dgm:pt modelId="{B3650829-9AE0-467E-99F5-4BEC9F7F33B7}" type="pres">
      <dgm:prSet presAssocID="{A706EA24-243F-4B16-B884-6CF4FD47AFD1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14A80-B954-429B-9490-AE83B59FC8FB}" type="pres">
      <dgm:prSet presAssocID="{E15369DB-4CC6-467D-B2F7-B1B0B4B250C4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48506-DF2F-4C07-B4C1-148D91BE1CD6}" type="pres">
      <dgm:prSet presAssocID="{AF1430E7-65CB-46F0-BF99-02512E5D0DC6}" presName="sp" presStyleCnt="0"/>
      <dgm:spPr/>
    </dgm:pt>
    <dgm:pt modelId="{E9CF9615-9017-4207-9418-083900EFD6E1}" type="pres">
      <dgm:prSet presAssocID="{25C50C36-673B-4612-B6FF-08AAD5AA7563}" presName="arrowAndChildren" presStyleCnt="0"/>
      <dgm:spPr/>
    </dgm:pt>
    <dgm:pt modelId="{55ACCCCC-36F3-464E-8240-A475C5E95CB3}" type="pres">
      <dgm:prSet presAssocID="{25C50C36-673B-4612-B6FF-08AAD5AA7563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87759DCB-D288-4C55-BCF7-3F79E2FE5394}" type="pres">
      <dgm:prSet presAssocID="{25C50C36-673B-4612-B6FF-08AAD5AA7563}" presName="arrow" presStyleLbl="node1" presStyleIdx="2" presStyleCnt="3"/>
      <dgm:spPr/>
      <dgm:t>
        <a:bodyPr/>
        <a:lstStyle/>
        <a:p>
          <a:endParaRPr lang="ru-RU"/>
        </a:p>
      </dgm:t>
    </dgm:pt>
    <dgm:pt modelId="{68B44A14-58A6-44CF-864E-4E813E401841}" type="pres">
      <dgm:prSet presAssocID="{25C50C36-673B-4612-B6FF-08AAD5AA7563}" presName="descendantArrow" presStyleCnt="0"/>
      <dgm:spPr/>
    </dgm:pt>
    <dgm:pt modelId="{246CDE73-A37B-48EE-9C58-4A92CD2391BC}" type="pres">
      <dgm:prSet presAssocID="{C86D5411-7600-4235-9BA0-D61CA52B64F5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A5A4EC-084C-44EB-999C-F08F4A37D983}" srcId="{63138F20-4BFE-4F4D-BDDA-3EFFA5FEBF36}" destId="{A706EA24-243F-4B16-B884-6CF4FD47AFD1}" srcOrd="0" destOrd="0" parTransId="{92475161-358A-45B9-9380-92B5BDC3B5F1}" sibTransId="{3B723660-5213-46CC-905C-546DCBFF40AA}"/>
    <dgm:cxn modelId="{9BC21E01-B949-41DF-A4C9-079AB8DF7BD6}" type="presOf" srcId="{77488C20-B34C-41E9-B00E-1D3632CB7101}" destId="{2372D8F2-CAF6-45A5-9437-F9A075D29492}" srcOrd="0" destOrd="0" presId="urn:microsoft.com/office/officeart/2005/8/layout/process4"/>
    <dgm:cxn modelId="{44F70CC3-19E7-4F60-B788-4570DAB0890D}" srcId="{9E5026A0-8FEA-401F-BD8E-5BF8FAC574EB}" destId="{77488C20-B34C-41E9-B00E-1D3632CB7101}" srcOrd="2" destOrd="0" parTransId="{7EC275E8-3A8A-4EAC-92F7-6993B661C9F2}" sibTransId="{7CC4F61E-0FCF-4AEE-8BC2-E435288721E2}"/>
    <dgm:cxn modelId="{E8A5E4F6-7795-420D-984A-F3DEC5AD626B}" srcId="{77488C20-B34C-41E9-B00E-1D3632CB7101}" destId="{DEE4F101-414E-4481-81AC-C4DD0C9FE83E}" srcOrd="0" destOrd="0" parTransId="{BCFE31D7-A4AE-4FDB-BE61-AD3351B8AB8C}" sibTransId="{32FF058A-4201-447F-A986-E7B8D7C24EA5}"/>
    <dgm:cxn modelId="{AE7CDCF7-EF37-4B63-B4CC-9D22F55AF2E5}" type="presOf" srcId="{E15369DB-4CC6-467D-B2F7-B1B0B4B250C4}" destId="{F0814A80-B954-429B-9490-AE83B59FC8FB}" srcOrd="0" destOrd="0" presId="urn:microsoft.com/office/officeart/2005/8/layout/process4"/>
    <dgm:cxn modelId="{9C0E2651-7CAB-4C03-B525-A5F29146379F}" type="presOf" srcId="{941B5E59-5178-4FFC-9061-049AF9F59C4F}" destId="{E930135D-446A-4E28-8347-ACDD6EE00341}" srcOrd="0" destOrd="0" presId="urn:microsoft.com/office/officeart/2005/8/layout/process4"/>
    <dgm:cxn modelId="{24F40F62-4723-4F96-84E4-3CEC6EB0DF5E}" type="presOf" srcId="{A706EA24-243F-4B16-B884-6CF4FD47AFD1}" destId="{B3650829-9AE0-467E-99F5-4BEC9F7F33B7}" srcOrd="0" destOrd="0" presId="urn:microsoft.com/office/officeart/2005/8/layout/process4"/>
    <dgm:cxn modelId="{68F979AD-6A50-4613-84E5-F5410B13457C}" srcId="{9E5026A0-8FEA-401F-BD8E-5BF8FAC574EB}" destId="{63138F20-4BFE-4F4D-BDDA-3EFFA5FEBF36}" srcOrd="1" destOrd="0" parTransId="{D375E5A6-8FF1-43F0-8955-0505CE3C099E}" sibTransId="{C8872549-DBA5-4301-A330-4675DE1ABBB6}"/>
    <dgm:cxn modelId="{62602607-5688-4862-B94B-BF683BB27516}" type="presOf" srcId="{9E5026A0-8FEA-401F-BD8E-5BF8FAC574EB}" destId="{8B3A397A-BDDA-49C5-91E8-771363F0A33A}" srcOrd="0" destOrd="0" presId="urn:microsoft.com/office/officeart/2005/8/layout/process4"/>
    <dgm:cxn modelId="{9AF94BF7-BF2C-4E72-91B6-C72EBB262B16}" type="presOf" srcId="{63138F20-4BFE-4F4D-BDDA-3EFFA5FEBF36}" destId="{7C5FCAA8-99A1-4D50-B304-4E993B31594A}" srcOrd="0" destOrd="0" presId="urn:microsoft.com/office/officeart/2005/8/layout/process4"/>
    <dgm:cxn modelId="{4D7E31A9-C993-4759-AFD9-710938DFE870}" srcId="{9E5026A0-8FEA-401F-BD8E-5BF8FAC574EB}" destId="{25C50C36-673B-4612-B6FF-08AAD5AA7563}" srcOrd="0" destOrd="0" parTransId="{30176ED5-5032-40FA-8D76-EC43AC2DF392}" sibTransId="{AF1430E7-65CB-46F0-BF99-02512E5D0DC6}"/>
    <dgm:cxn modelId="{D68DA4E3-6159-495E-9522-342E3F415346}" type="presOf" srcId="{25C50C36-673B-4612-B6FF-08AAD5AA7563}" destId="{87759DCB-D288-4C55-BCF7-3F79E2FE5394}" srcOrd="1" destOrd="0" presId="urn:microsoft.com/office/officeart/2005/8/layout/process4"/>
    <dgm:cxn modelId="{DE811E5F-FA6D-4DDB-8E63-1399B8A214C5}" type="presOf" srcId="{25C50C36-673B-4612-B6FF-08AAD5AA7563}" destId="{55ACCCCC-36F3-464E-8240-A475C5E95CB3}" srcOrd="0" destOrd="0" presId="urn:microsoft.com/office/officeart/2005/8/layout/process4"/>
    <dgm:cxn modelId="{A4A67F7C-8A87-4CD0-8405-DFC2613441F5}" type="presOf" srcId="{DEE4F101-414E-4481-81AC-C4DD0C9FE83E}" destId="{910AC881-D3B0-427F-9D98-2F9441B97197}" srcOrd="0" destOrd="0" presId="urn:microsoft.com/office/officeart/2005/8/layout/process4"/>
    <dgm:cxn modelId="{454DA81A-92B6-4CDF-9BAD-316D8BB45E8A}" srcId="{77488C20-B34C-41E9-B00E-1D3632CB7101}" destId="{941B5E59-5178-4FFC-9061-049AF9F59C4F}" srcOrd="1" destOrd="0" parTransId="{6093498E-6F3E-4887-9794-CD077AEB3D3E}" sibTransId="{927019E5-FB71-4A88-B421-FFC652BE8FCC}"/>
    <dgm:cxn modelId="{12A0CA8C-5F6C-4C9D-B4F5-DDB829D64831}" type="presOf" srcId="{63138F20-4BFE-4F4D-BDDA-3EFFA5FEBF36}" destId="{2151D6CA-6564-44B0-97AD-AB381E04FAB6}" srcOrd="1" destOrd="0" presId="urn:microsoft.com/office/officeart/2005/8/layout/process4"/>
    <dgm:cxn modelId="{332C156E-B699-40F9-BBB2-D0E549A735B6}" type="presOf" srcId="{77488C20-B34C-41E9-B00E-1D3632CB7101}" destId="{93037164-1D7B-4A25-A8D2-B63AFE50BF92}" srcOrd="1" destOrd="0" presId="urn:microsoft.com/office/officeart/2005/8/layout/process4"/>
    <dgm:cxn modelId="{6A24AC25-CDE2-41CA-A8C0-0DBA648544DB}" srcId="{25C50C36-673B-4612-B6FF-08AAD5AA7563}" destId="{C86D5411-7600-4235-9BA0-D61CA52B64F5}" srcOrd="0" destOrd="0" parTransId="{340BE506-0678-407F-B5C9-1C383C2BB922}" sibTransId="{D160F23A-D463-483E-B4C1-6B95AA8002FD}"/>
    <dgm:cxn modelId="{5608A67C-DADE-430F-B308-42B8BCAAE27D}" srcId="{63138F20-4BFE-4F4D-BDDA-3EFFA5FEBF36}" destId="{E15369DB-4CC6-467D-B2F7-B1B0B4B250C4}" srcOrd="1" destOrd="0" parTransId="{1D76C635-27FC-4220-939E-0E981137AB30}" sibTransId="{32A1D7AE-F269-46E2-86FA-FC957BE9F00C}"/>
    <dgm:cxn modelId="{F9A33BCF-25A8-43F6-978F-40575DCF42A9}" type="presOf" srcId="{C86D5411-7600-4235-9BA0-D61CA52B64F5}" destId="{246CDE73-A37B-48EE-9C58-4A92CD2391BC}" srcOrd="0" destOrd="0" presId="urn:microsoft.com/office/officeart/2005/8/layout/process4"/>
    <dgm:cxn modelId="{A19A9DDC-1D9F-4D9E-AADE-FB02EBE883F7}" type="presParOf" srcId="{8B3A397A-BDDA-49C5-91E8-771363F0A33A}" destId="{CF13426D-5CD9-4CB4-926A-F05594DF67CD}" srcOrd="0" destOrd="0" presId="urn:microsoft.com/office/officeart/2005/8/layout/process4"/>
    <dgm:cxn modelId="{9FA87392-0301-4D4F-AA2A-8E40526C64DE}" type="presParOf" srcId="{CF13426D-5CD9-4CB4-926A-F05594DF67CD}" destId="{2372D8F2-CAF6-45A5-9437-F9A075D29492}" srcOrd="0" destOrd="0" presId="urn:microsoft.com/office/officeart/2005/8/layout/process4"/>
    <dgm:cxn modelId="{7F4B60D9-01BC-432C-84DB-61D1E0CC397C}" type="presParOf" srcId="{CF13426D-5CD9-4CB4-926A-F05594DF67CD}" destId="{93037164-1D7B-4A25-A8D2-B63AFE50BF92}" srcOrd="1" destOrd="0" presId="urn:microsoft.com/office/officeart/2005/8/layout/process4"/>
    <dgm:cxn modelId="{B74F47F0-7649-4EA0-AA4A-D1CA3B5DDF02}" type="presParOf" srcId="{CF13426D-5CD9-4CB4-926A-F05594DF67CD}" destId="{4FC5042A-769C-40B3-8F06-E44759C3E6B8}" srcOrd="2" destOrd="0" presId="urn:microsoft.com/office/officeart/2005/8/layout/process4"/>
    <dgm:cxn modelId="{E82902AB-F96D-4449-B3A7-69A2232E59B4}" type="presParOf" srcId="{4FC5042A-769C-40B3-8F06-E44759C3E6B8}" destId="{910AC881-D3B0-427F-9D98-2F9441B97197}" srcOrd="0" destOrd="0" presId="urn:microsoft.com/office/officeart/2005/8/layout/process4"/>
    <dgm:cxn modelId="{02C00488-DC5F-404B-B6EC-8EB9EE4B3655}" type="presParOf" srcId="{4FC5042A-769C-40B3-8F06-E44759C3E6B8}" destId="{E930135D-446A-4E28-8347-ACDD6EE00341}" srcOrd="1" destOrd="0" presId="urn:microsoft.com/office/officeart/2005/8/layout/process4"/>
    <dgm:cxn modelId="{6A0DDA9E-461E-48F8-8F30-AAAFF0BC39DC}" type="presParOf" srcId="{8B3A397A-BDDA-49C5-91E8-771363F0A33A}" destId="{B6C6220E-E0E5-4017-BAC1-A776870B0ECD}" srcOrd="1" destOrd="0" presId="urn:microsoft.com/office/officeart/2005/8/layout/process4"/>
    <dgm:cxn modelId="{5730674C-88BA-4E2E-94CD-040A66D48DFF}" type="presParOf" srcId="{8B3A397A-BDDA-49C5-91E8-771363F0A33A}" destId="{755348A2-82B0-4BA3-9432-FA1C91CB437E}" srcOrd="2" destOrd="0" presId="urn:microsoft.com/office/officeart/2005/8/layout/process4"/>
    <dgm:cxn modelId="{94831A8F-54FA-4E4A-A285-A05D985B6E22}" type="presParOf" srcId="{755348A2-82B0-4BA3-9432-FA1C91CB437E}" destId="{7C5FCAA8-99A1-4D50-B304-4E993B31594A}" srcOrd="0" destOrd="0" presId="urn:microsoft.com/office/officeart/2005/8/layout/process4"/>
    <dgm:cxn modelId="{2E5FF35B-99A0-4C1B-93B9-EE96BD2B1D80}" type="presParOf" srcId="{755348A2-82B0-4BA3-9432-FA1C91CB437E}" destId="{2151D6CA-6564-44B0-97AD-AB381E04FAB6}" srcOrd="1" destOrd="0" presId="urn:microsoft.com/office/officeart/2005/8/layout/process4"/>
    <dgm:cxn modelId="{DC712C0E-7191-47F1-9037-769C76066F5E}" type="presParOf" srcId="{755348A2-82B0-4BA3-9432-FA1C91CB437E}" destId="{3E158BBC-57F5-447C-B070-4923F168D4E8}" srcOrd="2" destOrd="0" presId="urn:microsoft.com/office/officeart/2005/8/layout/process4"/>
    <dgm:cxn modelId="{C85939A3-D3B7-41CE-BE71-5148DDFA51A2}" type="presParOf" srcId="{3E158BBC-57F5-447C-B070-4923F168D4E8}" destId="{B3650829-9AE0-467E-99F5-4BEC9F7F33B7}" srcOrd="0" destOrd="0" presId="urn:microsoft.com/office/officeart/2005/8/layout/process4"/>
    <dgm:cxn modelId="{0EC8FDF6-B1F4-4C07-A1BE-161B3ABD6E1E}" type="presParOf" srcId="{3E158BBC-57F5-447C-B070-4923F168D4E8}" destId="{F0814A80-B954-429B-9490-AE83B59FC8FB}" srcOrd="1" destOrd="0" presId="urn:microsoft.com/office/officeart/2005/8/layout/process4"/>
    <dgm:cxn modelId="{0C0512E0-6F13-4637-BE3B-6E7B1F11BCBE}" type="presParOf" srcId="{8B3A397A-BDDA-49C5-91E8-771363F0A33A}" destId="{0A448506-DF2F-4C07-B4C1-148D91BE1CD6}" srcOrd="3" destOrd="0" presId="urn:microsoft.com/office/officeart/2005/8/layout/process4"/>
    <dgm:cxn modelId="{BB7BAF11-605E-4310-91BD-FF738F99AF8F}" type="presParOf" srcId="{8B3A397A-BDDA-49C5-91E8-771363F0A33A}" destId="{E9CF9615-9017-4207-9418-083900EFD6E1}" srcOrd="4" destOrd="0" presId="urn:microsoft.com/office/officeart/2005/8/layout/process4"/>
    <dgm:cxn modelId="{E42C097F-267C-4985-BB6E-7D26F8E07CEB}" type="presParOf" srcId="{E9CF9615-9017-4207-9418-083900EFD6E1}" destId="{55ACCCCC-36F3-464E-8240-A475C5E95CB3}" srcOrd="0" destOrd="0" presId="urn:microsoft.com/office/officeart/2005/8/layout/process4"/>
    <dgm:cxn modelId="{4269DF92-68CD-4620-809A-A4E7883BD950}" type="presParOf" srcId="{E9CF9615-9017-4207-9418-083900EFD6E1}" destId="{87759DCB-D288-4C55-BCF7-3F79E2FE5394}" srcOrd="1" destOrd="0" presId="urn:microsoft.com/office/officeart/2005/8/layout/process4"/>
    <dgm:cxn modelId="{12E9F697-122C-4448-8894-3C732862865F}" type="presParOf" srcId="{E9CF9615-9017-4207-9418-083900EFD6E1}" destId="{68B44A14-58A6-44CF-864E-4E813E401841}" srcOrd="2" destOrd="0" presId="urn:microsoft.com/office/officeart/2005/8/layout/process4"/>
    <dgm:cxn modelId="{CB801338-2BD2-4AC1-8646-9E7E99F5F9AF}" type="presParOf" srcId="{68B44A14-58A6-44CF-864E-4E813E401841}" destId="{246CDE73-A37B-48EE-9C58-4A92CD2391B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37164-1D7B-4A25-A8D2-B63AFE50BF92}">
      <dsp:nvSpPr>
        <dsp:cNvPr id="0" name=""/>
        <dsp:cNvSpPr/>
      </dsp:nvSpPr>
      <dsp:spPr>
        <a:xfrm>
          <a:off x="0" y="4227930"/>
          <a:ext cx="9793088" cy="13877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Среднее специальное образование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Программы подготовки специалистов среднего звена</a:t>
          </a:r>
          <a:endParaRPr lang="ru-RU" sz="2000" b="1" kern="1200" dirty="0"/>
        </a:p>
      </dsp:txBody>
      <dsp:txXfrm>
        <a:off x="0" y="4227930"/>
        <a:ext cx="9793088" cy="749358"/>
      </dsp:txXfrm>
    </dsp:sp>
    <dsp:sp modelId="{910AC881-D3B0-427F-9D98-2F9441B97197}">
      <dsp:nvSpPr>
        <dsp:cNvPr id="0" name=""/>
        <dsp:cNvSpPr/>
      </dsp:nvSpPr>
      <dsp:spPr>
        <a:xfrm>
          <a:off x="0" y="4949534"/>
          <a:ext cx="4896544" cy="63834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31.02.05 «Стоматология ортопедическая»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Квалификация «Зубной техник»</a:t>
          </a:r>
          <a:endParaRPr lang="ru-RU" sz="1600" kern="1200" dirty="0"/>
        </a:p>
      </dsp:txBody>
      <dsp:txXfrm>
        <a:off x="0" y="4949534"/>
        <a:ext cx="4896544" cy="638342"/>
      </dsp:txXfrm>
    </dsp:sp>
    <dsp:sp modelId="{E930135D-446A-4E28-8347-ACDD6EE00341}">
      <dsp:nvSpPr>
        <dsp:cNvPr id="0" name=""/>
        <dsp:cNvSpPr/>
      </dsp:nvSpPr>
      <dsp:spPr>
        <a:xfrm>
          <a:off x="4896544" y="4949534"/>
          <a:ext cx="4896544" cy="63834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31.02.06 «Стоматология профилактическая»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Квалификация «Гигиенист стоматологический»</a:t>
          </a:r>
          <a:endParaRPr lang="ru-RU" sz="1600" kern="1200" dirty="0"/>
        </a:p>
      </dsp:txBody>
      <dsp:txXfrm>
        <a:off x="4896544" y="4949534"/>
        <a:ext cx="4896544" cy="638342"/>
      </dsp:txXfrm>
    </dsp:sp>
    <dsp:sp modelId="{2151D6CA-6564-44B0-97AD-AB381E04FAB6}">
      <dsp:nvSpPr>
        <dsp:cNvPr id="0" name=""/>
        <dsp:cNvSpPr/>
      </dsp:nvSpPr>
      <dsp:spPr>
        <a:xfrm rot="10800000">
          <a:off x="0" y="2114461"/>
          <a:ext cx="9793088" cy="213428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Высшее образование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Факультет подготовки кадров высшей квалификации</a:t>
          </a:r>
          <a:endParaRPr lang="ru-RU" sz="2000" b="1" kern="1200" dirty="0"/>
        </a:p>
      </dsp:txBody>
      <dsp:txXfrm rot="-10800000">
        <a:off x="0" y="2114461"/>
        <a:ext cx="9793088" cy="749133"/>
      </dsp:txXfrm>
    </dsp:sp>
    <dsp:sp modelId="{B3650829-9AE0-467E-99F5-4BEC9F7F33B7}">
      <dsp:nvSpPr>
        <dsp:cNvPr id="0" name=""/>
        <dsp:cNvSpPr/>
      </dsp:nvSpPr>
      <dsp:spPr>
        <a:xfrm>
          <a:off x="0" y="2863595"/>
          <a:ext cx="4896544" cy="6381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31.08.75 «Стоматология ортопедическая»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Квалификация «врач-стоматолог-ортопед»</a:t>
          </a:r>
          <a:endParaRPr lang="ru-RU" sz="1600" kern="1200" dirty="0"/>
        </a:p>
      </dsp:txBody>
      <dsp:txXfrm>
        <a:off x="0" y="2863595"/>
        <a:ext cx="4896544" cy="638150"/>
      </dsp:txXfrm>
    </dsp:sp>
    <dsp:sp modelId="{F0814A80-B954-429B-9490-AE83B59FC8FB}">
      <dsp:nvSpPr>
        <dsp:cNvPr id="0" name=""/>
        <dsp:cNvSpPr/>
      </dsp:nvSpPr>
      <dsp:spPr>
        <a:xfrm>
          <a:off x="4896544" y="2863595"/>
          <a:ext cx="4896544" cy="6381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31.08.72 «Стоматология общей практики»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Квалификация «врач-стоматолог общей практики»</a:t>
          </a:r>
          <a:endParaRPr lang="ru-RU" sz="1600" kern="1200" dirty="0"/>
        </a:p>
      </dsp:txBody>
      <dsp:txXfrm>
        <a:off x="4896544" y="2863595"/>
        <a:ext cx="4896544" cy="638150"/>
      </dsp:txXfrm>
    </dsp:sp>
    <dsp:sp modelId="{87759DCB-D288-4C55-BCF7-3F79E2FE5394}">
      <dsp:nvSpPr>
        <dsp:cNvPr id="0" name=""/>
        <dsp:cNvSpPr/>
      </dsp:nvSpPr>
      <dsp:spPr>
        <a:xfrm rot="10800000">
          <a:off x="0" y="992"/>
          <a:ext cx="9793088" cy="213428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Высшее образование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Программы </a:t>
          </a:r>
          <a:r>
            <a:rPr lang="ru-RU" sz="2400" b="1" kern="1200" dirty="0" err="1" smtClean="0"/>
            <a:t>специалитета</a:t>
          </a:r>
          <a:endParaRPr lang="ru-RU" sz="2400" b="1" kern="1200" dirty="0"/>
        </a:p>
      </dsp:txBody>
      <dsp:txXfrm rot="-10800000">
        <a:off x="0" y="992"/>
        <a:ext cx="9793088" cy="749133"/>
      </dsp:txXfrm>
    </dsp:sp>
    <dsp:sp modelId="{246CDE73-A37B-48EE-9C58-4A92CD2391BC}">
      <dsp:nvSpPr>
        <dsp:cNvPr id="0" name=""/>
        <dsp:cNvSpPr/>
      </dsp:nvSpPr>
      <dsp:spPr>
        <a:xfrm>
          <a:off x="0" y="750126"/>
          <a:ext cx="9793088" cy="6381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31.05.03 «Стоматология»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Квалификация «Врач-стоматолог»</a:t>
          </a:r>
          <a:endParaRPr lang="ru-RU" sz="1600" kern="1200" dirty="0"/>
        </a:p>
      </dsp:txBody>
      <dsp:txXfrm>
        <a:off x="0" y="750126"/>
        <a:ext cx="9793088" cy="638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47" cy="4968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1"/>
            <a:ext cx="2946246" cy="4968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284A92AE-7BA9-4777-B155-C9C3159B55B8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817"/>
            <a:ext cx="2946247" cy="49681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9817"/>
            <a:ext cx="2946246" cy="49681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4E7D5B0E-9B27-496C-9062-0F5154C44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9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412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r">
              <a:defRPr sz="1300"/>
            </a:lvl1pPr>
          </a:lstStyle>
          <a:p>
            <a:fld id="{02ADF903-77EB-4484-81AF-22AD3A3C2BEE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0" tIns="47780" rIns="95560" bIns="477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5560" tIns="47780" rIns="95560" bIns="4778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0"/>
            <a:ext cx="2945660" cy="496412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r">
              <a:defRPr sz="1300"/>
            </a:lvl1pPr>
          </a:lstStyle>
          <a:p>
            <a:fld id="{40D8F986-E147-4A41-906D-0200D7594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9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37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56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1. Обеспечение реализации образовательных программ в соответствии с требованиями</a:t>
            </a:r>
          </a:p>
          <a:p>
            <a:r>
              <a:rPr lang="ru-RU" dirty="0" smtClean="0">
                <a:effectLst/>
              </a:rPr>
              <a:t>действующих ФГОС -  9 программ </a:t>
            </a:r>
            <a:r>
              <a:rPr lang="ru-RU" dirty="0" err="1" smtClean="0">
                <a:effectLst/>
              </a:rPr>
              <a:t>специалитета</a:t>
            </a:r>
            <a:r>
              <a:rPr lang="ru-RU" dirty="0" smtClean="0">
                <a:effectLst/>
              </a:rPr>
              <a:t>,  7 - программ СПО, 9 программ ДПО.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Совершенствование системы менеджмента качества учебной, методической, научно-исследовательской деятельности Кафедры</a:t>
            </a:r>
          </a:p>
          <a:p>
            <a:pPr marL="228600" indent="-228600">
              <a:buAutoNum type="arabicPeriod" startAt="3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Систематическая оценка удовлетворенности обучающихся образовательным процессом </a:t>
            </a:r>
          </a:p>
          <a:p>
            <a:pPr marL="228600" indent="-228600">
              <a:buAutoNum type="arabicPeriod" startAt="3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контроля остаточных знаний и умений обучающихся по преподаваемым на Кафедре дисциплинам, модулям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3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Совершенствование наполнения электронной страницы Кафедры на сайте Университета</a:t>
            </a:r>
          </a:p>
          <a:p>
            <a:r>
              <a:rPr lang="ru-RU" dirty="0" smtClean="0">
                <a:effectLst/>
              </a:rPr>
              <a:t>6.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smtClean="0">
                <a:effectLst/>
              </a:rPr>
              <a:t>Реализация программ ДПО и повышения квалификации ППС в центре ДПО Университета, в том числе, по психолого-педагогической квалификации, лечебной квалификации, в области владения ИКТ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7. Реализация и совершенствование программ профессиональной переподготовки специалистов и программ повышения квалификации по специальности «стоматология ортопедическая», «стоматология общей практики», «стоматология ортопедическая (зубной техник), «медицинская сестра стоматологического профиля»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8. В плане развитие взаимодействия с профессиональным сообществом продолжить привлечение к реализации учебного процесса по  ОП и ДПО руководителей и сотрудников стоматологических поликлиник и частных стоматологических клиник, а также в роли экспертов.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37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Методическая работа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Совершенствование учебно-методического обеспечения дисциплин, в том числе, аудиторных занятий, практик, самостоятельной работы обучающихся, контроля знаний,  регулярная  актуализация  рабочих программ дисциплин и практик, дополнительных профессиональных программ профессиональной переподготовки, повышения квалификации, реализуемых на Кафедре, в соответствии с требованиями действующего ФГОС.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Подготовка и издание учебных пособий , в том числе, с грифом уполномоченной организации –не менее 5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 Подготовка к издание 1 учебника с грифом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4. Продолжение внедрения инновационных технологий, активных и интерактивных форм и методов при обучении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специалитете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СПО, в ординатуре и ДПО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Продолжить разработку и создание видео-фильмов в форме учебных видео-материалов практико-ориентированного содержания, применять в процессе обучения интерактивные лекции, видео-лекции (60% лекций , реализуемых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дистанте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видео-лекции, в том числе, записанные в нашей видео-студии)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ru-RU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 startAt="3"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77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Обеспечение работы проблемной комиссии по стоматологии (председатель)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Подготовка и публикация 1 научной  монографии,  15  статей, 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10 -в журналах  списка ВАК и  рецензируемых в библиотечной системе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Scopus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73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ru-RU" dirty="0" smtClean="0">
                <a:effectLst/>
              </a:rPr>
              <a:t>Подготовка и представление научных докладов и сообщений на научных Конференциях и форумах -  не менее 20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</a:t>
            </a:r>
            <a:r>
              <a:rPr lang="ru-RU" dirty="0" smtClean="0"/>
              <a:t> Рецензирование и оппонирование диссертационных исследований, подготовка отзывов ведущей организации,  отзывов на авторефераты.</a:t>
            </a:r>
          </a:p>
          <a:p>
            <a:r>
              <a:rPr lang="ru-RU" dirty="0" smtClean="0"/>
              <a:t> 6. Обеспечение работы студенческого научного кружка (СНК) Кафедры, издание печатных работ в соавторстве с обучающимися не менее 20 (28), в том числе, в журналах из списка ВАК, подготовить выступления обучающихся на форумах и конференциях – не менее 20	</a:t>
            </a:r>
          </a:p>
          <a:p>
            <a:r>
              <a:rPr lang="ru-RU" dirty="0" smtClean="0"/>
              <a:t>7.</a:t>
            </a:r>
            <a:r>
              <a:rPr lang="ru-RU" dirty="0" smtClean="0">
                <a:effectLst/>
              </a:rPr>
              <a:t> Подготовка  заявок на участие в программах </a:t>
            </a:r>
            <a:r>
              <a:rPr lang="ru-RU" dirty="0" err="1" smtClean="0">
                <a:effectLst/>
              </a:rPr>
              <a:t>грантовой</a:t>
            </a:r>
            <a:r>
              <a:rPr lang="ru-RU" dirty="0" smtClean="0">
                <a:effectLst/>
              </a:rPr>
              <a:t> поддержки научно-исследовательских и социальных проектов. Работа в </a:t>
            </a:r>
            <a:r>
              <a:rPr lang="ru-RU" dirty="0" err="1" smtClean="0">
                <a:effectLst/>
              </a:rPr>
              <a:t>межкафедральных</a:t>
            </a:r>
            <a:r>
              <a:rPr lang="ru-RU" dirty="0" smtClean="0">
                <a:effectLst/>
              </a:rPr>
              <a:t> научных коллективах.	</a:t>
            </a:r>
          </a:p>
          <a:p>
            <a:r>
              <a:rPr lang="ru-RU" dirty="0" smtClean="0">
                <a:effectLst/>
              </a:rPr>
              <a:t> </a:t>
            </a:r>
          </a:p>
          <a:p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22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1. Организация воспитательных мероприятий, нацеленных на усиление взаимодействия студентов разных курсов (младших и старших), на выработку и поддержание традиций кафедры</a:t>
            </a:r>
          </a:p>
          <a:p>
            <a:pPr marL="228600" indent="-228600">
              <a:buAutoNum type="arabicPeriod" startAt="2"/>
            </a:pPr>
            <a:r>
              <a:rPr lang="ru-RU" dirty="0" smtClean="0">
                <a:effectLst/>
              </a:rPr>
              <a:t>Обеспечение проведения ежегодной междисциплинарной студенческой олимпиады по дисциплине «Стоматология», подготовка студентов к участию в олимпиадах российского и международного уровней, конкурсам научных работ</a:t>
            </a:r>
          </a:p>
          <a:p>
            <a:r>
              <a:rPr lang="ru-RU" dirty="0" smtClean="0">
                <a:effectLst/>
              </a:rPr>
              <a:t>3. Проведение мероприятий воспитательной направленности с обучающимися по различной тематике, в том числе, «История АГМИ-АГМА-СГМУ», «История стоматологического факультета, кафедры ортопедической стоматологии»</a:t>
            </a:r>
          </a:p>
          <a:p>
            <a:r>
              <a:rPr lang="ru-RU" dirty="0" smtClean="0">
                <a:effectLst/>
              </a:rPr>
              <a:t> 4.Работа со студентами старших курсов по привлечению к обучению в ординатуре по специальности «стоматология ортопедическая»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Участие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профориентационной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работе с потенциальными абитуриентами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Международная деятельность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1.Обеспечение сотрудничества со стоматологическими кафедрами Белорусского государственного медицинского университета и др.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2. Участие в международных конференциях, симпозиумах, семинарах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Преподавательская деятельность за рубежом. Продолжить участие сотрудников Кафедры в международных программах академической мобильности, в том числе, с Казахстаном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 startAt="2"/>
            </a:pPr>
            <a:endParaRPr lang="ru-RU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22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Оказание специализированной стоматологической ортопедической помощи пациентам в клиниках всех форм собственности. Консультативная работа в КДП?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участия сотрудников Кафедры в деятельности Ассоциации стоматологов Архангельской области, совместной работе в аттестационных комиссиях по присвоению категорий врачам-стоматологам и зубным техникам. Рецензирование материалов и подготовка заключений.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Подготовка статей, учебных пособий, глав в монографии совместно с представителями практического здравоохранения (не менее 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67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Подготовка и проведение научно-практических конференций обучающихся (Международного форума молодых ученых и студентов), конференции ординаторов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Организация и проведение Арктического стоматологического форума, ежегодной стоматологической научно-практической конференции, научной сессии и др.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43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Подготовка заявок на участие в программах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грантовой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поддержки научно-исследовательских и социальных проектов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Реализация учебного процесса по дисциплинам и практикам основной профессиональной образовательной программы высшего образования по специальности «стоматология» для студентов, обучающихся на платной основе;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Реализация учебного процесса на факультете СПО (для обучающихся на платной основе) по специальности «Стоматология ортопедическая», «Стоматология профилактическая»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Реализация обучения клинических ординаторов по программам специальностей «Стоматология ортопедическая», «Стоматология общей практики»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08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40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22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02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F986-E147-4A41-906D-0200D759409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26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25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2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73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59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54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27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8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2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pPr marL="66675">
                <a:lnSpc>
                  <a:spcPct val="100000"/>
                </a:lnSpc>
                <a:spcBef>
                  <a:spcPts val="75"/>
                </a:spcBef>
              </a:pPr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570381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76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92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F34E0-0E2A-41AE-9BF0-28C7D3032E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317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1FB53-BAF6-4779-B5EB-7EE1574C406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  <p:sldLayoutId id="2147484489" r:id="rId12"/>
    <p:sldLayoutId id="2147484491" r:id="rId13"/>
    <p:sldLayoutId id="2147484492" r:id="rId14"/>
    <p:sldLayoutId id="214748449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5480" y="603379"/>
            <a:ext cx="9596376" cy="155234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74295" rIns="0" bIns="0" rtlCol="0">
            <a:spAutoFit/>
          </a:bodyPr>
          <a:lstStyle/>
          <a:p>
            <a:r>
              <a:rPr lang="ru-RU" sz="3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КОМПЛЕКСНАЯ ПРОГРАММА РАЗВИТИЯ </a:t>
            </a:r>
            <a:r>
              <a:rPr lang="ru-RU" sz="3200" dirty="0">
                <a:latin typeface="Roboto" panose="02000000000000000000" pitchFamily="2" charset="0"/>
                <a:ea typeface="Roboto" panose="02000000000000000000" pitchFamily="2" charset="0"/>
              </a:rPr>
              <a:t>КАФЕДРЫ ОРТОПЕДИЧЕСКОЙ СТОМАТОЛОГИИ </a:t>
            </a: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НА </a:t>
            </a:r>
            <a:r>
              <a:rPr lang="ru-RU" sz="3200" dirty="0">
                <a:latin typeface="Roboto" panose="02000000000000000000" pitchFamily="2" charset="0"/>
                <a:ea typeface="Roboto" panose="02000000000000000000" pitchFamily="2" charset="0"/>
              </a:rPr>
              <a:t>2025-2029 гг.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64152" y="5589240"/>
            <a:ext cx="446449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60" normalizeH="0" baseline="0" noProof="0" dirty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Заведующая </a:t>
            </a:r>
            <a:r>
              <a:rPr kumimoji="0" lang="ru-RU" sz="2000" b="1" i="0" u="none" strike="noStrike" kern="1200" cap="none" spc="6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кафедрой</a:t>
            </a:r>
          </a:p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60" normalizeH="0" baseline="0" noProof="0" dirty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ортопедической стоматологии</a:t>
            </a:r>
            <a:endParaRPr kumimoji="0" lang="ru-RU" sz="2000" b="1" i="0" u="none" strike="noStrike" kern="1200" cap="none" spc="6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60" dirty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д</a:t>
            </a:r>
            <a:r>
              <a:rPr kumimoji="0" lang="ru-RU" sz="2000" b="1" i="0" u="none" strike="noStrike" kern="1200" cap="none" spc="60" normalizeH="0" baseline="0" noProof="0" dirty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.</a:t>
            </a:r>
            <a:r>
              <a:rPr kumimoji="0" lang="ru-RU" sz="2000" b="1" i="0" u="none" strike="noStrike" kern="1200" cap="none" spc="60" normalizeH="0" baseline="0" noProof="0" dirty="0" err="1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м.н</a:t>
            </a:r>
            <a:r>
              <a:rPr kumimoji="0" lang="ru-RU" sz="2000" b="1" i="0" u="none" strike="noStrike" kern="1200" cap="none" spc="60" normalizeH="0" baseline="0" noProof="0" dirty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. профессор, Юшманова Т.Н</a:t>
            </a:r>
            <a:r>
              <a:rPr kumimoji="0" lang="ru-RU" sz="1600" b="0" i="0" u="none" strike="noStrike" kern="1200" cap="none" spc="60" normalizeH="0" baseline="0" noProof="0" dirty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</p:txBody>
      </p:sp>
      <p:pic>
        <p:nvPicPr>
          <p:cNvPr id="8" name="Google Shape;102;p2">
            <a:extLst>
              <a:ext uri="{FF2B5EF4-FFF2-40B4-BE49-F238E27FC236}">
                <a16:creationId xmlns:a16="http://schemas.microsoft.com/office/drawing/2014/main" id="{E4A79E59-3AFB-1F06-2C9F-026D4EF4E96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767044" y="333375"/>
            <a:ext cx="1017588" cy="9353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28;p28"/>
          <p:cNvSpPr txBox="1"/>
          <p:nvPr/>
        </p:nvSpPr>
        <p:spPr>
          <a:xfrm>
            <a:off x="839416" y="228580"/>
            <a:ext cx="684076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Golos Text SemiBold"/>
                <a:ea typeface="Golos Text SemiBold"/>
                <a:cs typeface="Golos Text SemiBold"/>
                <a:sym typeface="Golos Text SemiBold"/>
              </a:rPr>
              <a:t>ФГБОУ ВО СГМУ (Г. АРХАНГЕЛЬСК) МИНЗДРАВА РОССИИ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Golos Text SemiBold"/>
              <a:ea typeface="Golos Text SemiBold"/>
              <a:cs typeface="Golos Text SemiBold"/>
              <a:sym typeface="Golos Text SemiBold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2" r="13723"/>
          <a:stretch/>
        </p:blipFill>
        <p:spPr bwMode="auto">
          <a:xfrm>
            <a:off x="-312712" y="2276872"/>
            <a:ext cx="7704856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906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-387424"/>
            <a:ext cx="5184576" cy="77768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92653" y="279673"/>
            <a:ext cx="10747963" cy="774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/>
            <a:r>
              <a:rPr lang="ru-RU" sz="2800" dirty="0">
                <a:latin typeface="Lora"/>
                <a:ea typeface="Roboto" panose="02000000000000000000" pitchFamily="2" charset="0"/>
              </a:rPr>
              <a:t>Ключевые результаты деятельности </a:t>
            </a:r>
            <a:r>
              <a:rPr lang="ru-RU" sz="2800" dirty="0" smtClean="0">
                <a:latin typeface="Lora"/>
                <a:ea typeface="Roboto" panose="02000000000000000000" pitchFamily="2" charset="0"/>
              </a:rPr>
              <a:t>кафедры </a:t>
            </a:r>
            <a:r>
              <a:rPr lang="ru-RU" sz="2800" dirty="0">
                <a:latin typeface="Lora"/>
                <a:ea typeface="Roboto" panose="02000000000000000000" pitchFamily="2" charset="0"/>
              </a:rPr>
              <a:t>в 2020 –2024 гг.</a:t>
            </a:r>
          </a:p>
          <a:p>
            <a:pPr lvl="0"/>
            <a:r>
              <a:rPr lang="ru-RU" sz="2800" dirty="0" smtClean="0">
                <a:latin typeface="Lora"/>
                <a:ea typeface="Roboto" panose="02000000000000000000" pitchFamily="2" charset="0"/>
              </a:rPr>
              <a:t>Научно-исследовательская деятельность</a:t>
            </a:r>
            <a:endParaRPr lang="ru-RU" sz="2800" dirty="0">
              <a:latin typeface="Lora"/>
              <a:ea typeface="Roboto" panose="02000000000000000000" pitchFamily="2" charset="0"/>
            </a:endParaRPr>
          </a:p>
          <a:p>
            <a:pPr>
              <a:lnSpc>
                <a:spcPts val="3750"/>
              </a:lnSpc>
            </a:pPr>
            <a:endParaRPr lang="en-US" sz="3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920677" y="1268760"/>
            <a:ext cx="6237407" cy="2203300"/>
          </a:xfrm>
          <a:prstGeom prst="roundRect">
            <a:avLst>
              <a:gd name="adj" fmla="val 983"/>
            </a:avLst>
          </a:prstGeom>
          <a:solidFill>
            <a:srgbClr val="F3E7D4"/>
          </a:solidFill>
          <a:ln/>
        </p:spPr>
      </p:sp>
      <p:sp>
        <p:nvSpPr>
          <p:cNvPr id="14" name="Shape 4"/>
          <p:cNvSpPr/>
          <p:nvPr/>
        </p:nvSpPr>
        <p:spPr>
          <a:xfrm>
            <a:off x="893189" y="3540466"/>
            <a:ext cx="6264895" cy="2124236"/>
          </a:xfrm>
          <a:prstGeom prst="roundRect">
            <a:avLst>
              <a:gd name="adj" fmla="val 983"/>
            </a:avLst>
          </a:prstGeom>
          <a:solidFill>
            <a:srgbClr val="F3E7D4"/>
          </a:solidFill>
          <a:ln/>
        </p:spPr>
      </p:sp>
      <p:sp>
        <p:nvSpPr>
          <p:cNvPr id="18" name="Text 6"/>
          <p:cNvSpPr/>
          <p:nvPr/>
        </p:nvSpPr>
        <p:spPr>
          <a:xfrm>
            <a:off x="978968" y="3726698"/>
            <a:ext cx="6179116" cy="2346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Выполнялась работа по международному гранту «Стоматологические заболевания в Циркумполярном регионе: подходы к лечению в Норвегии и России» </a:t>
            </a:r>
            <a:r>
              <a:rPr lang="en-US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 </a:t>
            </a:r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Министерства здравоохранения Норвегии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hape 4"/>
          <p:cNvSpPr/>
          <p:nvPr/>
        </p:nvSpPr>
        <p:spPr>
          <a:xfrm>
            <a:off x="892652" y="5733108"/>
            <a:ext cx="6283467" cy="720080"/>
          </a:xfrm>
          <a:prstGeom prst="roundRect">
            <a:avLst>
              <a:gd name="adj" fmla="val 983"/>
            </a:avLst>
          </a:prstGeom>
          <a:solidFill>
            <a:srgbClr val="F3E7D4"/>
          </a:solidFill>
          <a:ln/>
        </p:spPr>
        <p:txBody>
          <a:bodyPr/>
          <a:lstStyle/>
          <a:p>
            <a:r>
              <a:rPr lang="ru-RU" sz="2000" dirty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Выполнялась работа по </a:t>
            </a:r>
            <a:r>
              <a:rPr lang="ru-RU" sz="2000" dirty="0" err="1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межкафедральному</a:t>
            </a:r>
            <a:r>
              <a:rPr lang="ru-RU" sz="2000" dirty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 гранту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dirty="0"/>
          </a:p>
        </p:txBody>
      </p:sp>
      <p:sp>
        <p:nvSpPr>
          <p:cNvPr id="8" name="Text 6"/>
          <p:cNvSpPr/>
          <p:nvPr/>
        </p:nvSpPr>
        <p:spPr>
          <a:xfrm>
            <a:off x="960802" y="4538974"/>
            <a:ext cx="5148571" cy="1914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42"/>
              </a:lnSpc>
            </a:pPr>
            <a:endParaRPr lang="en-US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968306" y="1243584"/>
            <a:ext cx="6189778" cy="19992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За отчетный период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опубликовано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30</a:t>
            </a: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статей, из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них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 </a:t>
            </a: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1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6</a:t>
            </a: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в журналах ВАК и 6 в международных базах Scopus и Web of Science. </a:t>
            </a:r>
            <a:endParaRPr lang="ru-RU" sz="2400" dirty="0" smtClean="0">
              <a:latin typeface="Roboto" panose="02000000000000000000" pitchFamily="2" charset="0"/>
              <a:ea typeface="Roboto" panose="02000000000000000000" pitchFamily="2" charset="0"/>
              <a:cs typeface="Source Sans Pro" pitchFamily="34" charset="-120"/>
            </a:endParaRPr>
          </a:p>
          <a:p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Опубликовано</a:t>
            </a: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2 </a:t>
            </a:r>
            <a:r>
              <a:rPr lang="en-US" sz="2400" dirty="0" err="1" smtClean="0"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монографии</a:t>
            </a:r>
            <a:endParaRPr lang="ru-RU" sz="2400" dirty="0" smtClean="0">
              <a:latin typeface="Roboto" panose="02000000000000000000" pitchFamily="2" charset="0"/>
              <a:ea typeface="Roboto" panose="02000000000000000000" pitchFamily="2" charset="0"/>
              <a:cs typeface="Source Sans Pro" pitchFamily="34" charset="-120"/>
            </a:endParaRPr>
          </a:p>
          <a:p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Подготовлено 32 доклада на форумах.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-387424"/>
            <a:ext cx="5184576" cy="77768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92653" y="279673"/>
            <a:ext cx="10747963" cy="774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/>
            <a:r>
              <a:rPr lang="ru-RU" sz="2800" dirty="0">
                <a:latin typeface="Lora"/>
                <a:ea typeface="Roboto" panose="02000000000000000000" pitchFamily="2" charset="0"/>
              </a:rPr>
              <a:t>Ключевые результаты деятельности </a:t>
            </a:r>
            <a:r>
              <a:rPr lang="ru-RU" sz="2800" dirty="0" smtClean="0">
                <a:latin typeface="Lora"/>
                <a:ea typeface="Roboto" panose="02000000000000000000" pitchFamily="2" charset="0"/>
              </a:rPr>
              <a:t>кафедры </a:t>
            </a:r>
            <a:r>
              <a:rPr lang="ru-RU" sz="2800" dirty="0">
                <a:latin typeface="Lora"/>
                <a:ea typeface="Roboto" panose="02000000000000000000" pitchFamily="2" charset="0"/>
              </a:rPr>
              <a:t>в 2020 –2024 гг.</a:t>
            </a:r>
          </a:p>
          <a:p>
            <a:pPr lvl="0"/>
            <a:r>
              <a:rPr lang="ru-RU" sz="2800" dirty="0" smtClean="0">
                <a:latin typeface="Lora"/>
                <a:ea typeface="Roboto" panose="02000000000000000000" pitchFamily="2" charset="0"/>
              </a:rPr>
              <a:t>Научно-исследовательская деятельность</a:t>
            </a:r>
            <a:endParaRPr lang="ru-RU" sz="2800" dirty="0">
              <a:latin typeface="Lora"/>
              <a:ea typeface="Roboto" panose="02000000000000000000" pitchFamily="2" charset="0"/>
            </a:endParaRPr>
          </a:p>
          <a:p>
            <a:pPr>
              <a:lnSpc>
                <a:spcPts val="3750"/>
              </a:lnSpc>
            </a:pPr>
            <a:endParaRPr lang="en-US" sz="3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920677" y="1268760"/>
            <a:ext cx="6237407" cy="2203300"/>
          </a:xfrm>
          <a:prstGeom prst="roundRect">
            <a:avLst>
              <a:gd name="adj" fmla="val 983"/>
            </a:avLst>
          </a:prstGeom>
          <a:solidFill>
            <a:srgbClr val="F3E7D4"/>
          </a:solidFill>
          <a:ln/>
        </p:spPr>
      </p:sp>
      <p:sp>
        <p:nvSpPr>
          <p:cNvPr id="14" name="Shape 4"/>
          <p:cNvSpPr/>
          <p:nvPr/>
        </p:nvSpPr>
        <p:spPr>
          <a:xfrm>
            <a:off x="893189" y="3540466"/>
            <a:ext cx="6264895" cy="2768854"/>
          </a:xfrm>
          <a:prstGeom prst="roundRect">
            <a:avLst>
              <a:gd name="adj" fmla="val 983"/>
            </a:avLst>
          </a:prstGeom>
          <a:solidFill>
            <a:srgbClr val="F3E7D4"/>
          </a:solidFill>
          <a:ln/>
        </p:spPr>
      </p:sp>
      <p:sp>
        <p:nvSpPr>
          <p:cNvPr id="18" name="Text 6"/>
          <p:cNvSpPr/>
          <p:nvPr/>
        </p:nvSpPr>
        <p:spPr>
          <a:xfrm>
            <a:off x="978968" y="3726698"/>
            <a:ext cx="6179116" cy="2346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60802" y="4538974"/>
            <a:ext cx="5148571" cy="1914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42"/>
              </a:lnSpc>
            </a:pPr>
            <a:endParaRPr lang="en-US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968306" y="1243584"/>
            <a:ext cx="6189778" cy="19992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8031" y="204868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Проведение Арктического стоматологического форума, стоматологических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конференций</a:t>
            </a:r>
          </a:p>
          <a:p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Руководство НИР обучающихся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число докладов -49, число публикаций -33 (РИНЦ, ВАК)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Междисциплинарные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студенческие олимпиады, участие в общероссийских и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международных олимпиадах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"/>
          <p:cNvSpPr/>
          <p:nvPr/>
        </p:nvSpPr>
        <p:spPr>
          <a:xfrm>
            <a:off x="979264" y="1967221"/>
            <a:ext cx="6484888" cy="2923558"/>
          </a:xfrm>
          <a:prstGeom prst="roundRect">
            <a:avLst>
              <a:gd name="adj" fmla="val 983"/>
            </a:avLst>
          </a:prstGeom>
          <a:solidFill>
            <a:srgbClr val="F3E7D4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9415" y="322937"/>
            <a:ext cx="109445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</a:rPr>
              <a:t>Ключевые результаты деятельности 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</a:rPr>
              <a:t>кафедры 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</a:rPr>
              <a:t>в 2020 –2024 гг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</a:rPr>
              <a:t>Финансовая деятельность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 9"/>
          <p:cNvSpPr/>
          <p:nvPr/>
        </p:nvSpPr>
        <p:spPr>
          <a:xfrm>
            <a:off x="985466" y="2060848"/>
            <a:ext cx="6262662" cy="782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Заработано всего 11 048 795 рублей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ДПО – 957 200 рублей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Обучение ординаторов – 8 266 294 рублей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СПО – 1 868 651 рублей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25" y="4293096"/>
            <a:ext cx="533484" cy="53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239949" y="401153"/>
            <a:ext cx="7436114" cy="6223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рублей суммарный доход кафедры </a:t>
            </a:r>
            <a:br>
              <a:rPr lang="ru-RU" alt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 2020-2024 гг.</a:t>
            </a:r>
            <a:endParaRPr lang="ru-RU" altLang="ru-RU" sz="2400" b="1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326986" y="1309006"/>
          <a:ext cx="6222728" cy="4209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4774" y="3087296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1 667 807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768975" y="2608887"/>
            <a:ext cx="966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2 119 390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948472" y="2762775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1 997 844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177382" y="2301110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2 353 016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314713" y="1696450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2 954 088</a:t>
            </a:r>
            <a:endParaRPr lang="ru-RU" sz="1400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154680447"/>
              </p:ext>
            </p:extLst>
          </p:nvPr>
        </p:nvGraphicFramePr>
        <p:xfrm>
          <a:off x="8415792" y="1436914"/>
          <a:ext cx="7552415" cy="5124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893451" y="1553562"/>
            <a:ext cx="2452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СПО (реализация ДПП ПК)</a:t>
            </a:r>
            <a:endParaRPr lang="ru-RU" sz="1400" dirty="0"/>
          </a:p>
        </p:txBody>
      </p:sp>
      <p:sp>
        <p:nvSpPr>
          <p:cNvPr id="15" name="Заголовок 1"/>
          <p:cNvSpPr txBox="1">
            <a:spLocks noChangeArrowheads="1"/>
          </p:cNvSpPr>
          <p:nvPr/>
        </p:nvSpPr>
        <p:spPr bwMode="auto">
          <a:xfrm>
            <a:off x="415578" y="434717"/>
            <a:ext cx="4185451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4800" b="1" kern="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11 092 145</a:t>
            </a:r>
            <a:endParaRPr lang="ru-RU" altLang="ru-RU" sz="3200" b="1" kern="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6657" y="1957703"/>
            <a:ext cx="2444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ДПО (реализация ДПП ПК)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920399" y="3982076"/>
            <a:ext cx="1239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Ординатура </a:t>
            </a:r>
            <a:endParaRPr lang="ru-RU" sz="14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992557" y="1867468"/>
            <a:ext cx="4384149" cy="0"/>
          </a:xfrm>
          <a:prstGeom prst="line">
            <a:avLst/>
          </a:prstGeom>
          <a:ln w="285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92557" y="2278244"/>
            <a:ext cx="3965729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018977" y="4312828"/>
            <a:ext cx="3718986" cy="0"/>
          </a:xfrm>
          <a:prstGeom prst="line">
            <a:avLst/>
          </a:prstGeom>
          <a:ln w="28575">
            <a:solidFill>
              <a:srgbClr val="BBE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/>
          <p:cNvSpPr txBox="1">
            <a:spLocks noChangeArrowheads="1"/>
          </p:cNvSpPr>
          <p:nvPr/>
        </p:nvSpPr>
        <p:spPr bwMode="auto">
          <a:xfrm>
            <a:off x="6384032" y="5541492"/>
            <a:ext cx="4185451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4800" b="1" kern="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8 266 294</a:t>
            </a:r>
            <a:endParaRPr lang="ru-RU" altLang="ru-RU" sz="3200" b="1" kern="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5799723"/>
            <a:ext cx="4742329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37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4"/>
          <p:cNvSpPr/>
          <p:nvPr/>
        </p:nvSpPr>
        <p:spPr>
          <a:xfrm>
            <a:off x="911225" y="5645413"/>
            <a:ext cx="5895402" cy="889288"/>
          </a:xfrm>
          <a:prstGeom prst="roundRect">
            <a:avLst>
              <a:gd name="adj" fmla="val 983"/>
            </a:avLst>
          </a:prstGeom>
          <a:solidFill>
            <a:srgbClr val="F3E7D4"/>
          </a:solidFill>
          <a:ln/>
        </p:spPr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166" y="-14518"/>
            <a:ext cx="5578826" cy="8229600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929256" y="3968875"/>
            <a:ext cx="5895402" cy="1565492"/>
          </a:xfrm>
          <a:prstGeom prst="roundRect">
            <a:avLst>
              <a:gd name="adj" fmla="val 983"/>
            </a:avLst>
          </a:prstGeom>
          <a:solidFill>
            <a:srgbClr val="F3E7D4"/>
          </a:solidFill>
          <a:ln/>
        </p:spPr>
      </p:sp>
      <p:sp>
        <p:nvSpPr>
          <p:cNvPr id="3" name="Text 0"/>
          <p:cNvSpPr/>
          <p:nvPr/>
        </p:nvSpPr>
        <p:spPr>
          <a:xfrm>
            <a:off x="911225" y="248551"/>
            <a:ext cx="10945415" cy="774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750"/>
              </a:lnSpc>
            </a:pP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</a:rPr>
              <a:t>Ключевые результаты деятельности кафедры в 2020 –2024 гг.</a:t>
            </a:r>
          </a:p>
          <a:p>
            <a:pPr>
              <a:lnSpc>
                <a:spcPts val="3750"/>
              </a:lnSpc>
            </a:pP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</a:rPr>
              <a:t>Проблемы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920678" y="1268760"/>
            <a:ext cx="5895402" cy="1173377"/>
          </a:xfrm>
          <a:prstGeom prst="roundRect">
            <a:avLst>
              <a:gd name="adj" fmla="val 983"/>
            </a:avLst>
          </a:prstGeom>
          <a:solidFill>
            <a:srgbClr val="F3E7D4"/>
          </a:solidFill>
          <a:ln/>
        </p:spPr>
      </p:sp>
      <p:sp>
        <p:nvSpPr>
          <p:cNvPr id="14" name="Shape 4"/>
          <p:cNvSpPr/>
          <p:nvPr/>
        </p:nvSpPr>
        <p:spPr>
          <a:xfrm>
            <a:off x="905935" y="2601734"/>
            <a:ext cx="5893364" cy="1195632"/>
          </a:xfrm>
          <a:prstGeom prst="roundRect">
            <a:avLst>
              <a:gd name="adj" fmla="val 983"/>
            </a:avLst>
          </a:prstGeom>
          <a:solidFill>
            <a:srgbClr val="F3E7D4"/>
          </a:solidFill>
          <a:ln/>
        </p:spPr>
      </p:sp>
      <p:sp>
        <p:nvSpPr>
          <p:cNvPr id="4" name="Прямоугольник 3"/>
          <p:cNvSpPr/>
          <p:nvPr/>
        </p:nvSpPr>
        <p:spPr>
          <a:xfrm>
            <a:off x="892407" y="2542053"/>
            <a:ext cx="589755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Ограниченный аудиторный и компьютерный фонд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кафедры</a:t>
            </a:r>
          </a:p>
          <a:p>
            <a:endParaRPr lang="ru-RU" sz="2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041" y="5468860"/>
            <a:ext cx="590485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Дефицит компетенций в сфере </a:t>
            </a:r>
            <a:r>
              <a:rPr lang="ru-RU" sz="2400" dirty="0" err="1">
                <a:latin typeface="Roboto" panose="02000000000000000000" pitchFamily="2" charset="0"/>
                <a:ea typeface="Roboto" panose="02000000000000000000" pitchFamily="2" charset="0"/>
              </a:rPr>
              <a:t>грантовой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 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2407" y="3503041"/>
            <a:ext cx="5949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Материально-техническая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база требует значительного обновления, улучшения,   обеспечения, ремонта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01482" y="1303364"/>
            <a:ext cx="58794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Дефицит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штатных преподавателей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Недостаточная </a:t>
            </a:r>
            <a:r>
              <a:rPr lang="ru-RU" sz="24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остепененность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 ППС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61492" y="4714181"/>
            <a:ext cx="302419" cy="302419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Text 0"/>
          <p:cNvSpPr/>
          <p:nvPr/>
        </p:nvSpPr>
        <p:spPr>
          <a:xfrm>
            <a:off x="911225" y="277414"/>
            <a:ext cx="10656192" cy="577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750"/>
              </a:lnSpc>
            </a:pP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</a:rPr>
              <a:t>Концепция развития кафедры на 2025-2029 гг.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 0"/>
          <p:cNvSpPr/>
          <p:nvPr/>
        </p:nvSpPr>
        <p:spPr>
          <a:xfrm>
            <a:off x="900977" y="762710"/>
            <a:ext cx="8749110" cy="4160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2800" dirty="0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Bricolage Grotesque Semi Bold" pitchFamily="34" charset="-120"/>
              </a:rPr>
              <a:t>Образовательная </a:t>
            </a:r>
            <a:r>
              <a:rPr lang="en-US" sz="2800" dirty="0" err="1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Bricolage Grotesque Semi Bold" pitchFamily="34" charset="-120"/>
              </a:rPr>
              <a:t>политика</a:t>
            </a:r>
            <a:r>
              <a:rPr lang="en-US" sz="2800" dirty="0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Bricolage Grotesque Semi Bold" pitchFamily="34" charset="-120"/>
              </a:rPr>
              <a:t> 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 1"/>
          <p:cNvSpPr/>
          <p:nvPr/>
        </p:nvSpPr>
        <p:spPr>
          <a:xfrm>
            <a:off x="900977" y="1771105"/>
            <a:ext cx="2825254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ru-RU" sz="2400" u="sng" dirty="0" smtClean="0">
                <a:latin typeface="Roboto" panose="02000000000000000000" pitchFamily="2" charset="0"/>
                <a:ea typeface="Roboto" panose="02000000000000000000" pitchFamily="2" charset="0"/>
              </a:rPr>
              <a:t>Учебная </a:t>
            </a:r>
            <a:r>
              <a:rPr lang="ru-RU" sz="2400" u="sng" dirty="0">
                <a:latin typeface="Roboto" panose="02000000000000000000" pitchFamily="2" charset="0"/>
                <a:ea typeface="Roboto" panose="02000000000000000000" pitchFamily="2" charset="0"/>
              </a:rPr>
              <a:t>работа</a:t>
            </a:r>
            <a:endParaRPr lang="en-US" sz="2400" u="sng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 2"/>
          <p:cNvSpPr/>
          <p:nvPr/>
        </p:nvSpPr>
        <p:spPr>
          <a:xfrm>
            <a:off x="1035397" y="1725523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742950" lvl="1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  <p:sp>
        <p:nvSpPr>
          <p:cNvPr id="12" name="Text 3"/>
          <p:cNvSpPr/>
          <p:nvPr/>
        </p:nvSpPr>
        <p:spPr>
          <a:xfrm>
            <a:off x="911225" y="2525878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50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Inter" pitchFamily="34" charset="-120"/>
              </a:rPr>
              <a:t>Реализация образовательных программ</a:t>
            </a:r>
            <a:endParaRPr lang="en-US" sz="2400" dirty="0" smtClean="0">
              <a:solidFill>
                <a:srgbClr val="2C2926"/>
              </a:solidFill>
              <a:latin typeface="Roboto" panose="02000000000000000000" pitchFamily="2" charset="0"/>
              <a:ea typeface="Roboto" panose="02000000000000000000" pitchFamily="2" charset="0"/>
              <a:cs typeface="Inter" pitchFamily="34" charset="-120"/>
            </a:endParaRPr>
          </a:p>
          <a:p>
            <a:pPr>
              <a:lnSpc>
                <a:spcPts val="2375"/>
              </a:lnSpc>
            </a:pPr>
            <a:endParaRPr lang="ru-RU" sz="2400" dirty="0" smtClean="0">
              <a:solidFill>
                <a:srgbClr val="2C2926"/>
              </a:solidFill>
              <a:latin typeface="Roboto" panose="02000000000000000000" pitchFamily="2" charset="0"/>
              <a:ea typeface="Roboto" panose="02000000000000000000" pitchFamily="2" charset="0"/>
              <a:cs typeface="Inter" pitchFamily="34" charset="-120"/>
            </a:endParaRPr>
          </a:p>
          <a:p>
            <a:pPr marL="285750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Совершенствование системы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менеджмента</a:t>
            </a:r>
          </a:p>
          <a:p>
            <a:pPr>
              <a:lnSpc>
                <a:spcPts val="2375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 качества</a:t>
            </a:r>
            <a:endParaRPr lang="en-US" sz="2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2375"/>
              </a:lnSpc>
            </a:pPr>
            <a:endParaRPr lang="ru-RU" sz="2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Оценка удовлетворенности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обучающихся</a:t>
            </a:r>
          </a:p>
          <a:p>
            <a:pPr>
              <a:lnSpc>
                <a:spcPts val="2375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образовательным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процессом</a:t>
            </a:r>
            <a:endParaRPr lang="en-US" sz="2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2375"/>
              </a:lnSpc>
            </a:pPr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Контроль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знаний и умений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обучающихся</a:t>
            </a:r>
            <a:endParaRPr lang="en-US" sz="2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2375"/>
              </a:lnSpc>
            </a:pP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  <p:sp>
        <p:nvSpPr>
          <p:cNvPr id="15" name="Text 3"/>
          <p:cNvSpPr/>
          <p:nvPr/>
        </p:nvSpPr>
        <p:spPr>
          <a:xfrm>
            <a:off x="963909" y="2692797"/>
            <a:ext cx="5987119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50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</p:spTree>
    <p:extLst>
      <p:ext uri="{BB962C8B-B14F-4D97-AF65-F5344CB8AC3E}">
        <p14:creationId xmlns:p14="http://schemas.microsoft.com/office/powerpoint/2010/main" val="31192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61492" y="4714181"/>
            <a:ext cx="302419" cy="302419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Text 0"/>
          <p:cNvSpPr/>
          <p:nvPr/>
        </p:nvSpPr>
        <p:spPr>
          <a:xfrm>
            <a:off x="911225" y="277414"/>
            <a:ext cx="10656192" cy="577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750"/>
              </a:lnSpc>
            </a:pP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</a:rPr>
              <a:t>Концепция развития кафедры на 2025-2029 гг.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 0"/>
          <p:cNvSpPr/>
          <p:nvPr/>
        </p:nvSpPr>
        <p:spPr>
          <a:xfrm>
            <a:off x="900694" y="745709"/>
            <a:ext cx="8749110" cy="4160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2800" dirty="0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Bricolage Grotesque Semi Bold" pitchFamily="34" charset="-120"/>
              </a:rPr>
              <a:t>Образовательная </a:t>
            </a:r>
            <a:r>
              <a:rPr lang="en-US" sz="2800" dirty="0" err="1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Bricolage Grotesque Semi Bold" pitchFamily="34" charset="-120"/>
              </a:rPr>
              <a:t>политика</a:t>
            </a:r>
            <a:r>
              <a:rPr lang="en-US" sz="2800" dirty="0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Bricolage Grotesque Semi Bold" pitchFamily="34" charset="-120"/>
              </a:rPr>
              <a:t> 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 1"/>
          <p:cNvSpPr/>
          <p:nvPr/>
        </p:nvSpPr>
        <p:spPr>
          <a:xfrm>
            <a:off x="918224" y="1725984"/>
            <a:ext cx="2825254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ru-RU" sz="2400" u="sng" dirty="0" smtClean="0">
                <a:latin typeface="Roboto" panose="02000000000000000000" pitchFamily="2" charset="0"/>
                <a:ea typeface="Roboto" panose="02000000000000000000" pitchFamily="2" charset="0"/>
              </a:rPr>
              <a:t>Учебная </a:t>
            </a:r>
            <a:r>
              <a:rPr lang="ru-RU" sz="2400" u="sng" dirty="0">
                <a:latin typeface="Roboto" panose="02000000000000000000" pitchFamily="2" charset="0"/>
                <a:ea typeface="Roboto" panose="02000000000000000000" pitchFamily="2" charset="0"/>
              </a:rPr>
              <a:t>работа</a:t>
            </a:r>
            <a:endParaRPr lang="en-US" sz="2400" u="sng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 2"/>
          <p:cNvSpPr/>
          <p:nvPr/>
        </p:nvSpPr>
        <p:spPr>
          <a:xfrm>
            <a:off x="946076" y="1703684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742950" lvl="1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  <p:sp>
        <p:nvSpPr>
          <p:cNvPr id="12" name="Text 3"/>
          <p:cNvSpPr/>
          <p:nvPr/>
        </p:nvSpPr>
        <p:spPr>
          <a:xfrm>
            <a:off x="911225" y="2484350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50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Повышения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квалификации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ППС, </a:t>
            </a:r>
          </a:p>
          <a:p>
            <a:pPr>
              <a:lnSpc>
                <a:spcPts val="2375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(в том числе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в центре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ДПО)</a:t>
            </a:r>
            <a:endParaRPr lang="en-US" sz="2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2375"/>
              </a:lnSpc>
            </a:pPr>
            <a:endParaRPr lang="ru-RU" sz="2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Реализация и совершенствование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программ</a:t>
            </a:r>
          </a:p>
          <a:p>
            <a:pPr>
              <a:lnSpc>
                <a:spcPts val="2375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 профессиональной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переподготовки и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программ</a:t>
            </a:r>
          </a:p>
          <a:p>
            <a:pPr>
              <a:lnSpc>
                <a:spcPts val="2375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повышения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квалификации</a:t>
            </a:r>
            <a:endParaRPr lang="en-US" sz="2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2375"/>
              </a:lnSpc>
            </a:pPr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Привлечение к реализации учебного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процесса</a:t>
            </a:r>
          </a:p>
          <a:p>
            <a:pPr>
              <a:lnSpc>
                <a:spcPts val="2375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по  ОП и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ДПО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руководителей и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сотрудников</a:t>
            </a:r>
          </a:p>
          <a:p>
            <a:pPr>
              <a:lnSpc>
                <a:spcPts val="2375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стоматологических поликлиник и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частных</a:t>
            </a:r>
            <a:endParaRPr lang="en-US" sz="2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2375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стоматологических клиник, а также в роли экспертов.</a:t>
            </a:r>
          </a:p>
          <a:p>
            <a:pPr marL="285750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  <p:sp>
        <p:nvSpPr>
          <p:cNvPr id="15" name="Text 3"/>
          <p:cNvSpPr/>
          <p:nvPr/>
        </p:nvSpPr>
        <p:spPr>
          <a:xfrm>
            <a:off x="963909" y="2692797"/>
            <a:ext cx="5987119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50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</p:spTree>
    <p:extLst>
      <p:ext uri="{BB962C8B-B14F-4D97-AF65-F5344CB8AC3E}">
        <p14:creationId xmlns:p14="http://schemas.microsoft.com/office/powerpoint/2010/main" val="33158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61492" y="4714181"/>
            <a:ext cx="302419" cy="302419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Text 0"/>
          <p:cNvSpPr/>
          <p:nvPr/>
        </p:nvSpPr>
        <p:spPr>
          <a:xfrm>
            <a:off x="911225" y="277414"/>
            <a:ext cx="10656192" cy="577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750"/>
              </a:lnSpc>
            </a:pP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</a:rPr>
              <a:t>Концепция развития кафедры на 2025-2029 гг.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 0"/>
          <p:cNvSpPr/>
          <p:nvPr/>
        </p:nvSpPr>
        <p:spPr>
          <a:xfrm>
            <a:off x="911225" y="783858"/>
            <a:ext cx="8749110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2800" dirty="0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Bricolage Grotesque Semi Bold" pitchFamily="34" charset="-120"/>
              </a:rPr>
              <a:t>Образовательная </a:t>
            </a:r>
            <a:r>
              <a:rPr lang="en-US" sz="2800" dirty="0" err="1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Bricolage Grotesque Semi Bold" pitchFamily="34" charset="-120"/>
              </a:rPr>
              <a:t>политика</a:t>
            </a:r>
            <a:r>
              <a:rPr lang="en-US" sz="2800" dirty="0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Bricolage Grotesque Semi Bold" pitchFamily="34" charset="-120"/>
              </a:rPr>
              <a:t> 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 2"/>
          <p:cNvSpPr/>
          <p:nvPr/>
        </p:nvSpPr>
        <p:spPr>
          <a:xfrm>
            <a:off x="946076" y="1703684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742950" lvl="1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  <p:sp>
        <p:nvSpPr>
          <p:cNvPr id="15" name="Text 3"/>
          <p:cNvSpPr/>
          <p:nvPr/>
        </p:nvSpPr>
        <p:spPr>
          <a:xfrm>
            <a:off x="963909" y="2692797"/>
            <a:ext cx="5987119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50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  <p:sp>
        <p:nvSpPr>
          <p:cNvPr id="29" name="Text 1"/>
          <p:cNvSpPr/>
          <p:nvPr/>
        </p:nvSpPr>
        <p:spPr>
          <a:xfrm>
            <a:off x="911225" y="1760852"/>
            <a:ext cx="2825254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ru-RU" sz="2400" u="sng" dirty="0" smtClean="0">
                <a:latin typeface="Roboto" panose="02000000000000000000" pitchFamily="2" charset="0"/>
                <a:ea typeface="Roboto" panose="02000000000000000000" pitchFamily="2" charset="0"/>
              </a:rPr>
              <a:t>Методическая работа</a:t>
            </a:r>
            <a:endParaRPr lang="en-US" sz="2400" u="sng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7408" y="2444515"/>
            <a:ext cx="79052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Совершенствование учебно-методического обеспечения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дисциплин</a:t>
            </a:r>
            <a:endParaRPr lang="en-US" sz="2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Подготовка и издание учебных пособий – не менее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endParaRPr lang="en-US" sz="2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Инновационные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технологии</a:t>
            </a:r>
            <a:endParaRPr lang="en-US" sz="2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Создание учебных видео-материалов практико-ориентированного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содержания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61492" y="4714181"/>
            <a:ext cx="302419" cy="302419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Text 0"/>
          <p:cNvSpPr/>
          <p:nvPr/>
        </p:nvSpPr>
        <p:spPr>
          <a:xfrm>
            <a:off x="911225" y="277414"/>
            <a:ext cx="10656192" cy="577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750"/>
              </a:lnSpc>
            </a:pP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</a:rPr>
              <a:t>Концепция развития кафедры на 2025-2029 гг.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 0"/>
          <p:cNvSpPr/>
          <p:nvPr/>
        </p:nvSpPr>
        <p:spPr>
          <a:xfrm>
            <a:off x="911225" y="783858"/>
            <a:ext cx="8749110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ru-RU" sz="2800" dirty="0" smtClean="0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Bricolage Grotesque Semi Bold" pitchFamily="34" charset="-120"/>
              </a:rPr>
              <a:t>Научно-исследовательская деятельность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 2"/>
          <p:cNvSpPr/>
          <p:nvPr/>
        </p:nvSpPr>
        <p:spPr>
          <a:xfrm>
            <a:off x="946076" y="1703684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742950" lvl="1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  <p:sp>
        <p:nvSpPr>
          <p:cNvPr id="12" name="Text 3"/>
          <p:cNvSpPr/>
          <p:nvPr/>
        </p:nvSpPr>
        <p:spPr>
          <a:xfrm>
            <a:off x="940878" y="2030947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lnSpc>
                <a:spcPts val="2375"/>
              </a:lnSpc>
            </a:pPr>
            <a:endParaRPr lang="en-US" sz="1458" dirty="0"/>
          </a:p>
        </p:txBody>
      </p:sp>
      <p:sp>
        <p:nvSpPr>
          <p:cNvPr id="15" name="Text 3"/>
          <p:cNvSpPr/>
          <p:nvPr/>
        </p:nvSpPr>
        <p:spPr>
          <a:xfrm>
            <a:off x="963909" y="2692797"/>
            <a:ext cx="5987119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50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5028" y="1374507"/>
            <a:ext cx="7905268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Комплексная тема  НИР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кафедры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«Эколого-гигиенические,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климато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-географические, социальные аспекты стоматологического здоровья населения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Приарктического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региона и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Арктики»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Подготовка 2 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кандидатских 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диссертаций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</a:rPr>
              <a:t>Работа проблемной комиссии по стоматологии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</a:rPr>
              <a:t>Публикация научной  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</a:rPr>
              <a:t>монографии,  15  статей,  в </a:t>
            </a:r>
            <a:r>
              <a:rPr lang="ru-RU" sz="2800" dirty="0" err="1">
                <a:latin typeface="Roboto" panose="02000000000000000000" pitchFamily="2" charset="0"/>
                <a:ea typeface="Roboto" panose="02000000000000000000" pitchFamily="2" charset="0"/>
              </a:rPr>
              <a:t>т.ч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</a:rPr>
              <a:t>. 10 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</a:rPr>
              <a:t>в 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</a:rPr>
              <a:t>журналах  списка 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</a:rPr>
              <a:t>ВАК</a:t>
            </a:r>
          </a:p>
        </p:txBody>
      </p:sp>
    </p:spTree>
    <p:extLst>
      <p:ext uri="{BB962C8B-B14F-4D97-AF65-F5344CB8AC3E}">
        <p14:creationId xmlns:p14="http://schemas.microsoft.com/office/powerpoint/2010/main" val="470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61492" y="4714181"/>
            <a:ext cx="302419" cy="302419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Text 0"/>
          <p:cNvSpPr/>
          <p:nvPr/>
        </p:nvSpPr>
        <p:spPr>
          <a:xfrm>
            <a:off x="911225" y="277414"/>
            <a:ext cx="10656192" cy="577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750"/>
              </a:lnSpc>
            </a:pP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</a:rPr>
              <a:t>Концепция развития кафедры на 2025-2029 гг.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 0"/>
          <p:cNvSpPr/>
          <p:nvPr/>
        </p:nvSpPr>
        <p:spPr>
          <a:xfrm>
            <a:off x="911225" y="783858"/>
            <a:ext cx="8749110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ru-RU" sz="2800" dirty="0" smtClean="0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Bricolage Grotesque Semi Bold" pitchFamily="34" charset="-120"/>
              </a:rPr>
              <a:t>Научно-исследовательская деятельность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 2"/>
          <p:cNvSpPr/>
          <p:nvPr/>
        </p:nvSpPr>
        <p:spPr>
          <a:xfrm>
            <a:off x="946076" y="1703684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742950" lvl="1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  <p:sp>
        <p:nvSpPr>
          <p:cNvPr id="12" name="Text 3"/>
          <p:cNvSpPr/>
          <p:nvPr/>
        </p:nvSpPr>
        <p:spPr>
          <a:xfrm>
            <a:off x="940878" y="2030947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lnSpc>
                <a:spcPts val="2375"/>
              </a:lnSpc>
            </a:pPr>
            <a:endParaRPr lang="en-US" sz="1458" dirty="0"/>
          </a:p>
        </p:txBody>
      </p:sp>
      <p:sp>
        <p:nvSpPr>
          <p:cNvPr id="15" name="Text 3"/>
          <p:cNvSpPr/>
          <p:nvPr/>
        </p:nvSpPr>
        <p:spPr>
          <a:xfrm>
            <a:off x="963909" y="2692797"/>
            <a:ext cx="5987119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50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7090" y="1535504"/>
            <a:ext cx="6987102" cy="7398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Проведение научно-практических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  конференций обучающихся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Проведение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Арктического стоматологического форума, стоматологических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конференций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Доклады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на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научно-практических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конференциях и форумах -  не менее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20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Студенческий научный кружок, издание печатных работ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- 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не менее 20 , выступления  на форумах и конференциях – не менее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20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Заявки на участие в программах </a:t>
            </a:r>
            <a:r>
              <a:rPr lang="ru-RU" sz="2400" dirty="0" err="1">
                <a:latin typeface="Roboto" panose="02000000000000000000" pitchFamily="2" charset="0"/>
                <a:ea typeface="Roboto" panose="02000000000000000000" pitchFamily="2" charset="0"/>
              </a:rPr>
              <a:t>грантовой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 поддержки</a:t>
            </a:r>
            <a:endParaRPr lang="ru-RU" sz="2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ts val="2400"/>
              </a:lnSpc>
              <a:spcAft>
                <a:spcPts val="1000"/>
              </a:spcAft>
              <a:buFont typeface="+mj-lt"/>
              <a:buAutoNum type="arabicPeriod"/>
            </a:pPr>
            <a:endParaRPr lang="ru-RU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24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</a:p>
          <a:p>
            <a:r>
              <a:rPr lang="ru-RU" dirty="0"/>
              <a:t>	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dirty="0"/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90590863"/>
              </p:ext>
            </p:extLst>
          </p:nvPr>
        </p:nvGraphicFramePr>
        <p:xfrm>
          <a:off x="1343472" y="116632"/>
          <a:ext cx="97930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71664" y="5949280"/>
            <a:ext cx="6696744" cy="50390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Допол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59696" y="601656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Дополнительное профессиональное образование, НМО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8589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0"/>
            <a:ext cx="3863752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61492" y="4714181"/>
            <a:ext cx="302419" cy="302419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Text 0"/>
          <p:cNvSpPr/>
          <p:nvPr/>
        </p:nvSpPr>
        <p:spPr>
          <a:xfrm>
            <a:off x="911225" y="277414"/>
            <a:ext cx="10656192" cy="577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750"/>
              </a:lnSpc>
            </a:pP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</a:rPr>
              <a:t>Концепция развития кафедры на 2025-2029 гг</a:t>
            </a:r>
            <a: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 0"/>
          <p:cNvSpPr/>
          <p:nvPr/>
        </p:nvSpPr>
        <p:spPr>
          <a:xfrm>
            <a:off x="911225" y="783858"/>
            <a:ext cx="8749110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ru-RU" sz="2800" dirty="0" smtClean="0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Bricolage Grotesque Semi Bold" pitchFamily="34" charset="-120"/>
              </a:rPr>
              <a:t>Воспитательная и </a:t>
            </a:r>
            <a:r>
              <a:rPr lang="ru-RU" sz="2800" dirty="0" err="1" smtClean="0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Bricolage Grotesque Semi Bold" pitchFamily="34" charset="-120"/>
              </a:rPr>
              <a:t>профориентационная</a:t>
            </a:r>
            <a:r>
              <a:rPr lang="ru-RU" sz="2800" dirty="0" smtClean="0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Bricolage Grotesque Semi Bold" pitchFamily="34" charset="-120"/>
              </a:rPr>
              <a:t> работа</a:t>
            </a:r>
            <a:r>
              <a:rPr lang="en-US" sz="2800" dirty="0" smtClean="0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Bricolage Grotesque Semi Bold" pitchFamily="34" charset="-120"/>
              </a:rPr>
              <a:t> 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 2"/>
          <p:cNvSpPr/>
          <p:nvPr/>
        </p:nvSpPr>
        <p:spPr>
          <a:xfrm>
            <a:off x="1042590" y="1374508"/>
            <a:ext cx="5107410" cy="631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742950" lvl="1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  <p:sp>
        <p:nvSpPr>
          <p:cNvPr id="12" name="Text 3"/>
          <p:cNvSpPr/>
          <p:nvPr/>
        </p:nvSpPr>
        <p:spPr>
          <a:xfrm>
            <a:off x="940878" y="2030947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lnSpc>
                <a:spcPts val="2375"/>
              </a:lnSpc>
            </a:pPr>
            <a:endParaRPr lang="en-US" sz="1458" dirty="0"/>
          </a:p>
        </p:txBody>
      </p:sp>
      <p:sp>
        <p:nvSpPr>
          <p:cNvPr id="15" name="Text 3"/>
          <p:cNvSpPr/>
          <p:nvPr/>
        </p:nvSpPr>
        <p:spPr>
          <a:xfrm>
            <a:off x="963909" y="2692797"/>
            <a:ext cx="5987119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50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2701" y="1493114"/>
            <a:ext cx="682661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Междисциплинарные студенческие олимпиады</a:t>
            </a:r>
          </a:p>
          <a:p>
            <a:endParaRPr lang="ru-RU" sz="2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Профориентационная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 работа</a:t>
            </a:r>
          </a:p>
          <a:p>
            <a:endParaRPr lang="ru-RU" dirty="0">
              <a:effectLst/>
            </a:endParaRPr>
          </a:p>
        </p:txBody>
      </p:sp>
      <p:sp>
        <p:nvSpPr>
          <p:cNvPr id="13" name="Text 0"/>
          <p:cNvSpPr/>
          <p:nvPr/>
        </p:nvSpPr>
        <p:spPr>
          <a:xfrm>
            <a:off x="963909" y="2965756"/>
            <a:ext cx="8749110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ru-RU" sz="2800" dirty="0" smtClean="0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Bricolage Grotesque Semi Bold" pitchFamily="34" charset="-120"/>
              </a:rPr>
              <a:t>Международная деятельность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Сотрудничество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со стоматологическими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кафедрами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 Белорусского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государственного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медицинского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 университета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Участие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в международных конференциях, симпозиумах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 семинарах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Академическая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мобильность</a:t>
            </a:r>
          </a:p>
          <a:p>
            <a:endParaRPr lang="en-US" sz="24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6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661492" y="4714181"/>
            <a:ext cx="302419" cy="302419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Text 0"/>
          <p:cNvSpPr/>
          <p:nvPr/>
        </p:nvSpPr>
        <p:spPr>
          <a:xfrm>
            <a:off x="887460" y="309627"/>
            <a:ext cx="10656192" cy="577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750"/>
              </a:lnSpc>
            </a:pP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</a:rPr>
              <a:t>Концепция развития кафедры на 2025-2029 гг.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 0"/>
          <p:cNvSpPr/>
          <p:nvPr/>
        </p:nvSpPr>
        <p:spPr>
          <a:xfrm>
            <a:off x="963909" y="804486"/>
            <a:ext cx="7724379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ru-RU" sz="2800" dirty="0" smtClean="0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Bricolage Grotesque Semi Bold" pitchFamily="34" charset="-120"/>
              </a:rPr>
              <a:t>Медицинская деятельность и совместная работа</a:t>
            </a:r>
          </a:p>
          <a:p>
            <a:pPr>
              <a:lnSpc>
                <a:spcPts val="4625"/>
              </a:lnSpc>
            </a:pPr>
            <a:r>
              <a:rPr lang="ru-RU" sz="2800" dirty="0" smtClean="0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Bricolage Grotesque Semi Bold" pitchFamily="34" charset="-120"/>
              </a:rPr>
              <a:t>с органами здравоохранения</a:t>
            </a:r>
            <a:r>
              <a:rPr lang="en-US" sz="2800" dirty="0" smtClean="0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Bricolage Grotesque Semi Bold" pitchFamily="34" charset="-120"/>
              </a:rPr>
              <a:t> 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 2"/>
          <p:cNvSpPr/>
          <p:nvPr/>
        </p:nvSpPr>
        <p:spPr>
          <a:xfrm>
            <a:off x="946076" y="1703684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742950" lvl="1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  <p:sp>
        <p:nvSpPr>
          <p:cNvPr id="12" name="Text 3"/>
          <p:cNvSpPr/>
          <p:nvPr/>
        </p:nvSpPr>
        <p:spPr>
          <a:xfrm>
            <a:off x="940878" y="2030947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lnSpc>
                <a:spcPts val="2375"/>
              </a:lnSpc>
            </a:pPr>
            <a:endParaRPr lang="en-US" sz="1458" dirty="0"/>
          </a:p>
        </p:txBody>
      </p:sp>
      <p:sp>
        <p:nvSpPr>
          <p:cNvPr id="15" name="Text 3"/>
          <p:cNvSpPr/>
          <p:nvPr/>
        </p:nvSpPr>
        <p:spPr>
          <a:xfrm>
            <a:off x="963909" y="2692797"/>
            <a:ext cx="5987119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50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1344" y="2211599"/>
            <a:ext cx="10713728" cy="4566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Оказание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специализированной стоматологической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помощи </a:t>
            </a:r>
          </a:p>
          <a:p>
            <a:pPr marL="9715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Участие в деятельности Ассоциации стоматологов,  работе в аттестационных комиссиях. Рецензирование материалов и подготовка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заключений</a:t>
            </a:r>
          </a:p>
          <a:p>
            <a:pPr marL="9715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Подготовка статей, пособий, монографий  совместно с врачами (не менее 3)</a:t>
            </a:r>
          </a:p>
          <a:p>
            <a:pPr marL="685800">
              <a:lnSpc>
                <a:spcPct val="115000"/>
              </a:lnSpc>
              <a:spcAft>
                <a:spcPts val="1000"/>
              </a:spcAft>
            </a:pPr>
            <a:endParaRPr lang="ru-RU" dirty="0"/>
          </a:p>
          <a:p>
            <a:pPr marL="10287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61492" y="4714181"/>
            <a:ext cx="302419" cy="302419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Text 0"/>
          <p:cNvSpPr/>
          <p:nvPr/>
        </p:nvSpPr>
        <p:spPr>
          <a:xfrm>
            <a:off x="911225" y="277414"/>
            <a:ext cx="10656192" cy="577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750"/>
              </a:lnSpc>
            </a:pP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</a:rPr>
              <a:t>Концепция развития кафедры на 2025-2029 гг.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 0"/>
          <p:cNvSpPr/>
          <p:nvPr/>
        </p:nvSpPr>
        <p:spPr>
          <a:xfrm>
            <a:off x="911225" y="783858"/>
            <a:ext cx="8749110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ru-RU" sz="2800" dirty="0" smtClean="0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Bricolage Grotesque Semi Bold" pitchFamily="34" charset="-120"/>
              </a:rPr>
              <a:t>Организационная деятельность и кадровая работа</a:t>
            </a:r>
            <a:r>
              <a:rPr lang="en-US" sz="2800" dirty="0" smtClean="0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Bricolage Grotesque Semi Bold" pitchFamily="34" charset="-120"/>
              </a:rPr>
              <a:t> 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 2"/>
          <p:cNvSpPr/>
          <p:nvPr/>
        </p:nvSpPr>
        <p:spPr>
          <a:xfrm>
            <a:off x="946076" y="1703684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742950" lvl="1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  <p:sp>
        <p:nvSpPr>
          <p:cNvPr id="12" name="Text 3"/>
          <p:cNvSpPr/>
          <p:nvPr/>
        </p:nvSpPr>
        <p:spPr>
          <a:xfrm>
            <a:off x="940878" y="2030947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lnSpc>
                <a:spcPts val="2375"/>
              </a:lnSpc>
            </a:pPr>
            <a:endParaRPr lang="en-US" sz="1458" dirty="0"/>
          </a:p>
        </p:txBody>
      </p:sp>
      <p:sp>
        <p:nvSpPr>
          <p:cNvPr id="15" name="Text 3"/>
          <p:cNvSpPr/>
          <p:nvPr/>
        </p:nvSpPr>
        <p:spPr>
          <a:xfrm>
            <a:off x="963909" y="2692797"/>
            <a:ext cx="5987119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50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2143" y="1808582"/>
            <a:ext cx="7279257" cy="4777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indent="-3429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Повышение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квалификации сотрудников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кафедры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и формирование кадрового резерва</a:t>
            </a:r>
          </a:p>
          <a:p>
            <a:pPr marL="9715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Обеспечение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участия сотрудников Кафедры в мероприятиях Университета </a:t>
            </a:r>
          </a:p>
          <a:p>
            <a:pPr marL="9715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ru-RU" dirty="0"/>
          </a:p>
          <a:p>
            <a:pPr marL="10287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dirty="0"/>
          </a:p>
          <a:p>
            <a:pPr marL="685800">
              <a:lnSpc>
                <a:spcPct val="115000"/>
              </a:lnSpc>
              <a:spcAft>
                <a:spcPts val="1000"/>
              </a:spcAft>
            </a:pPr>
            <a:endParaRPr lang="ru-RU" dirty="0"/>
          </a:p>
          <a:p>
            <a:pPr marL="10287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61492" y="4714181"/>
            <a:ext cx="302419" cy="302419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Text 0"/>
          <p:cNvSpPr/>
          <p:nvPr/>
        </p:nvSpPr>
        <p:spPr>
          <a:xfrm>
            <a:off x="911225" y="277414"/>
            <a:ext cx="10656192" cy="577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750"/>
              </a:lnSpc>
            </a:pP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Концепция развития кафедры </a:t>
            </a:r>
            <a:endParaRPr lang="en-US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 0"/>
          <p:cNvSpPr/>
          <p:nvPr/>
        </p:nvSpPr>
        <p:spPr>
          <a:xfrm>
            <a:off x="963909" y="788787"/>
            <a:ext cx="8749110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ru-RU" sz="2800" dirty="0" smtClean="0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Bricolage Grotesque Semi Bold" pitchFamily="34" charset="-120"/>
              </a:rPr>
              <a:t>Хозрасчетная деятельность </a:t>
            </a:r>
            <a:r>
              <a:rPr lang="en-US" sz="2800" dirty="0" smtClean="0">
                <a:solidFill>
                  <a:srgbClr val="2C2926"/>
                </a:solidFill>
                <a:latin typeface="Roboto" panose="02000000000000000000" pitchFamily="2" charset="0"/>
                <a:ea typeface="Roboto" panose="02000000000000000000" pitchFamily="2" charset="0"/>
                <a:cs typeface="Bricolage Grotesque Semi Bold" pitchFamily="34" charset="-120"/>
              </a:rPr>
              <a:t> 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 2"/>
          <p:cNvSpPr/>
          <p:nvPr/>
        </p:nvSpPr>
        <p:spPr>
          <a:xfrm>
            <a:off x="946076" y="1703684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742950" lvl="1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  <p:sp>
        <p:nvSpPr>
          <p:cNvPr id="12" name="Text 3"/>
          <p:cNvSpPr/>
          <p:nvPr/>
        </p:nvSpPr>
        <p:spPr>
          <a:xfrm>
            <a:off x="940878" y="2030947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lnSpc>
                <a:spcPts val="2375"/>
              </a:lnSpc>
            </a:pPr>
            <a:endParaRPr lang="en-US" sz="1458" dirty="0"/>
          </a:p>
        </p:txBody>
      </p:sp>
      <p:sp>
        <p:nvSpPr>
          <p:cNvPr id="15" name="Text 3"/>
          <p:cNvSpPr/>
          <p:nvPr/>
        </p:nvSpPr>
        <p:spPr>
          <a:xfrm>
            <a:off x="963909" y="2692797"/>
            <a:ext cx="5987119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50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9336" y="1556792"/>
            <a:ext cx="8496944" cy="766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Реализация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платных образовательных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услуг </a:t>
            </a:r>
          </a:p>
          <a:p>
            <a:pPr marL="9715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Реализация учебного процесса для обучающихся на </a:t>
            </a:r>
            <a:r>
              <a:rPr lang="ru-RU" sz="24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специалитете</a:t>
            </a:r>
            <a:endParaRPr lang="ru-RU" sz="2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715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Реализация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дополнительных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профессиональных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программ повышения квалификации </a:t>
            </a:r>
            <a:endParaRPr lang="ru-RU" sz="2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715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Реализация учебного процесса на факультете СПО </a:t>
            </a:r>
            <a:endParaRPr lang="ru-RU" sz="2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715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Реализация обучения клинических ординаторов </a:t>
            </a:r>
            <a:endParaRPr lang="ru-RU" sz="2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Заявки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на участие в программах </a:t>
            </a:r>
            <a:r>
              <a:rPr lang="ru-RU" sz="2400" dirty="0" err="1">
                <a:latin typeface="Roboto" panose="02000000000000000000" pitchFamily="2" charset="0"/>
                <a:ea typeface="Roboto" panose="02000000000000000000" pitchFamily="2" charset="0"/>
              </a:rPr>
              <a:t>грантовой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 поддержки</a:t>
            </a:r>
          </a:p>
          <a:p>
            <a:pPr marL="685800">
              <a:lnSpc>
                <a:spcPct val="115000"/>
              </a:lnSpc>
              <a:spcAft>
                <a:spcPts val="1000"/>
              </a:spcAft>
            </a:pPr>
            <a:endParaRPr lang="ru-RU" dirty="0"/>
          </a:p>
          <a:p>
            <a:pPr marL="9715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ru-RU" dirty="0"/>
          </a:p>
          <a:p>
            <a:pPr marL="971550" lvl="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ru-RU" dirty="0"/>
          </a:p>
          <a:p>
            <a:pPr marL="9715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ru-RU" dirty="0"/>
          </a:p>
          <a:p>
            <a:pPr marL="9715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ru-RU" dirty="0"/>
          </a:p>
          <a:p>
            <a:pPr marL="10287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61492" y="4714181"/>
            <a:ext cx="302419" cy="302419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Text 0"/>
          <p:cNvSpPr/>
          <p:nvPr/>
        </p:nvSpPr>
        <p:spPr>
          <a:xfrm>
            <a:off x="911225" y="277414"/>
            <a:ext cx="10656192" cy="577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750"/>
              </a:lnSpc>
            </a:pP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</a:rPr>
              <a:t>Концепция развития кафедры на 2025-2029 гг.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 0"/>
          <p:cNvSpPr/>
          <p:nvPr/>
        </p:nvSpPr>
        <p:spPr>
          <a:xfrm>
            <a:off x="911225" y="783858"/>
            <a:ext cx="8749110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endParaRPr lang="en-US" sz="28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 2"/>
          <p:cNvSpPr/>
          <p:nvPr/>
        </p:nvSpPr>
        <p:spPr>
          <a:xfrm>
            <a:off x="946076" y="1703684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742950" lvl="1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  <p:sp>
        <p:nvSpPr>
          <p:cNvPr id="12" name="Text 3"/>
          <p:cNvSpPr/>
          <p:nvPr/>
        </p:nvSpPr>
        <p:spPr>
          <a:xfrm>
            <a:off x="940878" y="2030947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lnSpc>
                <a:spcPts val="2375"/>
              </a:lnSpc>
            </a:pPr>
            <a:endParaRPr lang="en-US" sz="1458" dirty="0"/>
          </a:p>
        </p:txBody>
      </p:sp>
      <p:sp>
        <p:nvSpPr>
          <p:cNvPr id="15" name="Text 3"/>
          <p:cNvSpPr/>
          <p:nvPr/>
        </p:nvSpPr>
        <p:spPr>
          <a:xfrm>
            <a:off x="963909" y="2692797"/>
            <a:ext cx="5987119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50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7172" y="1268760"/>
            <a:ext cx="7079027" cy="629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Улучшение материально-технической базы кафедры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!!!!!! Приобретение стоматологических установок, другого оборудования для учебного процесса и научной работы</a:t>
            </a:r>
          </a:p>
          <a:p>
            <a:r>
              <a:rPr lang="ru-RU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!!!!!! Проведение ремонта в практикумах кафедры</a:t>
            </a:r>
          </a:p>
          <a:p>
            <a:r>
              <a:rPr lang="ru-RU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!!!!!! Улучшение обеспечения инструментарием и материалами учебного процесса (в том числе искусственными зубами к симуляторам, оттискными материалами и пр.)</a:t>
            </a:r>
          </a:p>
          <a:p>
            <a:pPr marL="10287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dirty="0"/>
          </a:p>
          <a:p>
            <a:pPr marL="685800">
              <a:lnSpc>
                <a:spcPct val="115000"/>
              </a:lnSpc>
              <a:spcAft>
                <a:spcPts val="1000"/>
              </a:spcAft>
            </a:pPr>
            <a:endParaRPr lang="ru-RU" dirty="0"/>
          </a:p>
          <a:p>
            <a:pPr marL="10287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4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661492" y="4714181"/>
            <a:ext cx="302419" cy="302419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Text 0"/>
          <p:cNvSpPr/>
          <p:nvPr/>
        </p:nvSpPr>
        <p:spPr>
          <a:xfrm>
            <a:off x="911225" y="277414"/>
            <a:ext cx="10656192" cy="577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750"/>
              </a:lnSpc>
            </a:pPr>
            <a:r>
              <a:rPr lang="ru-RU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Участие кафедры в реализации стратегических проектов Университета в 2025-2029 гг.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 2"/>
          <p:cNvSpPr/>
          <p:nvPr/>
        </p:nvSpPr>
        <p:spPr>
          <a:xfrm>
            <a:off x="946076" y="1703684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742950" lvl="1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  <p:sp>
        <p:nvSpPr>
          <p:cNvPr id="12" name="Text 3"/>
          <p:cNvSpPr/>
          <p:nvPr/>
        </p:nvSpPr>
        <p:spPr>
          <a:xfrm>
            <a:off x="940878" y="2030947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lnSpc>
                <a:spcPts val="2375"/>
              </a:lnSpc>
            </a:pPr>
            <a:endParaRPr lang="en-US" sz="1458" dirty="0"/>
          </a:p>
        </p:txBody>
      </p:sp>
      <p:sp>
        <p:nvSpPr>
          <p:cNvPr id="15" name="Text 3"/>
          <p:cNvSpPr/>
          <p:nvPr/>
        </p:nvSpPr>
        <p:spPr>
          <a:xfrm>
            <a:off x="963909" y="2692797"/>
            <a:ext cx="5987119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50" indent="-285750">
              <a:lnSpc>
                <a:spcPts val="2375"/>
              </a:lnSpc>
              <a:buFont typeface="Wingdings" panose="05000000000000000000" pitchFamily="2" charset="2"/>
              <a:buChar char="ü"/>
            </a:pPr>
            <a:endParaRPr lang="en-US" sz="1458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09C673F-7157-4019-A545-197E31F05C01}"/>
              </a:ext>
            </a:extLst>
          </p:cNvPr>
          <p:cNvGrpSpPr/>
          <p:nvPr/>
        </p:nvGrpSpPr>
        <p:grpSpPr>
          <a:xfrm>
            <a:off x="883043" y="1169146"/>
            <a:ext cx="10658478" cy="1951897"/>
            <a:chOff x="200939" y="1614084"/>
            <a:chExt cx="3396450" cy="2177853"/>
          </a:xfrm>
        </p:grpSpPr>
        <p:sp>
          <p:nvSpPr>
            <p:cNvPr id="13" name="Прямоугольник: скругленные углы 38">
              <a:extLst>
                <a:ext uri="{FF2B5EF4-FFF2-40B4-BE49-F238E27FC236}">
                  <a16:creationId xmlns:a16="http://schemas.microsoft.com/office/drawing/2014/main" id="{60970B38-029C-4D87-AF04-9A1124D017C5}"/>
                </a:ext>
              </a:extLst>
            </p:cNvPr>
            <p:cNvSpPr/>
            <p:nvPr/>
          </p:nvSpPr>
          <p:spPr>
            <a:xfrm>
              <a:off x="200939" y="1614084"/>
              <a:ext cx="3396450" cy="2177853"/>
            </a:xfrm>
            <a:prstGeom prst="roundRect">
              <a:avLst>
                <a:gd name="adj" fmla="val 4675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114300" dir="36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7CCD9F-5A40-42AA-8718-D428C3F59D5F}"/>
                </a:ext>
              </a:extLst>
            </p:cNvPr>
            <p:cNvSpPr txBox="1"/>
            <p:nvPr/>
          </p:nvSpPr>
          <p:spPr>
            <a:xfrm>
              <a:off x="1670287" y="1643159"/>
              <a:ext cx="944511" cy="469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ru-RU" sz="213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Миссия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2B97DD-BB27-4D80-ABD7-4BF6D4BA20AE}"/>
                </a:ext>
              </a:extLst>
            </p:cNvPr>
            <p:cNvSpPr txBox="1"/>
            <p:nvPr/>
          </p:nvSpPr>
          <p:spPr>
            <a:xfrm>
              <a:off x="497976" y="2240259"/>
              <a:ext cx="2972478" cy="354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pPr>
                <a:spcAft>
                  <a:spcPts val="800"/>
                </a:spcAft>
              </a:pPr>
              <a:endParaRPr lang="ru-RU" sz="1467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Полилиния: фигура 58">
              <a:extLst>
                <a:ext uri="{FF2B5EF4-FFF2-40B4-BE49-F238E27FC236}">
                  <a16:creationId xmlns:a16="http://schemas.microsoft.com/office/drawing/2014/main" id="{1C7D0DAB-1128-406B-90DD-7C28EBEF4AB4}"/>
                </a:ext>
              </a:extLst>
            </p:cNvPr>
            <p:cNvSpPr/>
            <p:nvPr/>
          </p:nvSpPr>
          <p:spPr>
            <a:xfrm>
              <a:off x="3322880" y="3093863"/>
              <a:ext cx="164340" cy="384083"/>
            </a:xfrm>
            <a:custGeom>
              <a:avLst/>
              <a:gdLst>
                <a:gd name="connsiteX0" fmla="*/ 759406 w 762006"/>
                <a:gd name="connsiteY0" fmla="*/ 657151 h 685800"/>
                <a:gd name="connsiteX1" fmla="*/ 495310 w 762006"/>
                <a:gd name="connsiteY1" fmla="*/ 204415 h 685800"/>
                <a:gd name="connsiteX2" fmla="*/ 495310 w 762006"/>
                <a:gd name="connsiteY2" fmla="*/ 152400 h 685800"/>
                <a:gd name="connsiteX3" fmla="*/ 628660 w 762006"/>
                <a:gd name="connsiteY3" fmla="*/ 152400 h 685800"/>
                <a:gd name="connsiteX4" fmla="*/ 647710 w 762006"/>
                <a:gd name="connsiteY4" fmla="*/ 133371 h 685800"/>
                <a:gd name="connsiteX5" fmla="*/ 647710 w 762006"/>
                <a:gd name="connsiteY5" fmla="*/ 133350 h 685800"/>
                <a:gd name="connsiteX6" fmla="*/ 647710 w 762006"/>
                <a:gd name="connsiteY6" fmla="*/ 19050 h 685800"/>
                <a:gd name="connsiteX7" fmla="*/ 628681 w 762006"/>
                <a:gd name="connsiteY7" fmla="*/ 0 h 685800"/>
                <a:gd name="connsiteX8" fmla="*/ 628660 w 762006"/>
                <a:gd name="connsiteY8" fmla="*/ 0 h 685800"/>
                <a:gd name="connsiteX9" fmla="*/ 476260 w 762006"/>
                <a:gd name="connsiteY9" fmla="*/ 0 h 685800"/>
                <a:gd name="connsiteX10" fmla="*/ 457210 w 762006"/>
                <a:gd name="connsiteY10" fmla="*/ 19027 h 685800"/>
                <a:gd name="connsiteX11" fmla="*/ 457210 w 762006"/>
                <a:gd name="connsiteY11" fmla="*/ 19050 h 685800"/>
                <a:gd name="connsiteX12" fmla="*/ 457210 w 762006"/>
                <a:gd name="connsiteY12" fmla="*/ 203783 h 685800"/>
                <a:gd name="connsiteX13" fmla="*/ 320885 w 762006"/>
                <a:gd name="connsiteY13" fmla="*/ 408236 h 685800"/>
                <a:gd name="connsiteX14" fmla="*/ 223029 w 762006"/>
                <a:gd name="connsiteY14" fmla="*/ 310381 h 685800"/>
                <a:gd name="connsiteX15" fmla="*/ 196052 w 762006"/>
                <a:gd name="connsiteY15" fmla="*/ 310400 h 685800"/>
                <a:gd name="connsiteX16" fmla="*/ 192892 w 762006"/>
                <a:gd name="connsiteY16" fmla="*/ 314585 h 685800"/>
                <a:gd name="connsiteX17" fmla="*/ 2392 w 762006"/>
                <a:gd name="connsiteY17" fmla="*/ 657485 h 685800"/>
                <a:gd name="connsiteX18" fmla="*/ 9834 w 762006"/>
                <a:gd name="connsiteY18" fmla="*/ 683411 h 685800"/>
                <a:gd name="connsiteX19" fmla="*/ 19060 w 762006"/>
                <a:gd name="connsiteY19" fmla="*/ 685800 h 685800"/>
                <a:gd name="connsiteX20" fmla="*/ 742960 w 762006"/>
                <a:gd name="connsiteY20" fmla="*/ 685800 h 685800"/>
                <a:gd name="connsiteX21" fmla="*/ 762007 w 762006"/>
                <a:gd name="connsiteY21" fmla="*/ 666764 h 685800"/>
                <a:gd name="connsiteX22" fmla="*/ 759405 w 762006"/>
                <a:gd name="connsiteY22" fmla="*/ 657151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2006" h="685800">
                  <a:moveTo>
                    <a:pt x="759406" y="657151"/>
                  </a:moveTo>
                  <a:lnTo>
                    <a:pt x="495310" y="204415"/>
                  </a:lnTo>
                  <a:lnTo>
                    <a:pt x="495310" y="152400"/>
                  </a:lnTo>
                  <a:lnTo>
                    <a:pt x="628660" y="152400"/>
                  </a:lnTo>
                  <a:cubicBezTo>
                    <a:pt x="639175" y="152406"/>
                    <a:pt x="647704" y="143886"/>
                    <a:pt x="647710" y="133371"/>
                  </a:cubicBezTo>
                  <a:cubicBezTo>
                    <a:pt x="647710" y="133364"/>
                    <a:pt x="647710" y="133357"/>
                    <a:pt x="647710" y="133350"/>
                  </a:cubicBezTo>
                  <a:lnTo>
                    <a:pt x="647710" y="19050"/>
                  </a:lnTo>
                  <a:cubicBezTo>
                    <a:pt x="647716" y="8535"/>
                    <a:pt x="639196" y="6"/>
                    <a:pt x="628681" y="0"/>
                  </a:cubicBezTo>
                  <a:cubicBezTo>
                    <a:pt x="628674" y="0"/>
                    <a:pt x="628667" y="0"/>
                    <a:pt x="628660" y="0"/>
                  </a:cubicBezTo>
                  <a:lnTo>
                    <a:pt x="476260" y="0"/>
                  </a:lnTo>
                  <a:cubicBezTo>
                    <a:pt x="465745" y="-6"/>
                    <a:pt x="457216" y="8512"/>
                    <a:pt x="457210" y="19027"/>
                  </a:cubicBezTo>
                  <a:cubicBezTo>
                    <a:pt x="457210" y="19035"/>
                    <a:pt x="457210" y="19042"/>
                    <a:pt x="457210" y="19050"/>
                  </a:cubicBezTo>
                  <a:lnTo>
                    <a:pt x="457210" y="203783"/>
                  </a:lnTo>
                  <a:lnTo>
                    <a:pt x="320885" y="408236"/>
                  </a:lnTo>
                  <a:lnTo>
                    <a:pt x="223029" y="310381"/>
                  </a:lnTo>
                  <a:cubicBezTo>
                    <a:pt x="215574" y="302937"/>
                    <a:pt x="203496" y="302945"/>
                    <a:pt x="196052" y="310400"/>
                  </a:cubicBezTo>
                  <a:cubicBezTo>
                    <a:pt x="194811" y="311643"/>
                    <a:pt x="193748" y="313051"/>
                    <a:pt x="192892" y="314585"/>
                  </a:cubicBezTo>
                  <a:lnTo>
                    <a:pt x="2392" y="657485"/>
                  </a:lnTo>
                  <a:cubicBezTo>
                    <a:pt x="-2712" y="666699"/>
                    <a:pt x="620" y="678307"/>
                    <a:pt x="9834" y="683411"/>
                  </a:cubicBezTo>
                  <a:cubicBezTo>
                    <a:pt x="12658" y="684975"/>
                    <a:pt x="15832" y="685797"/>
                    <a:pt x="19060" y="685800"/>
                  </a:cubicBezTo>
                  <a:lnTo>
                    <a:pt x="742960" y="685800"/>
                  </a:lnTo>
                  <a:cubicBezTo>
                    <a:pt x="753476" y="685803"/>
                    <a:pt x="762004" y="677280"/>
                    <a:pt x="762007" y="666764"/>
                  </a:cubicBezTo>
                  <a:cubicBezTo>
                    <a:pt x="762008" y="663385"/>
                    <a:pt x="761110" y="660068"/>
                    <a:pt x="759405" y="65715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F1DBC9B-2D06-403E-AAE3-65551409AF6F}"/>
              </a:ext>
            </a:extLst>
          </p:cNvPr>
          <p:cNvSpPr txBox="1"/>
          <p:nvPr/>
        </p:nvSpPr>
        <p:spPr>
          <a:xfrm>
            <a:off x="843059" y="2709829"/>
            <a:ext cx="9380433" cy="79810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80000"/>
              </a:lnSpc>
            </a:pPr>
            <a:endParaRPr lang="ru-RU" sz="3600" b="1" spc="-15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133" b="1" spc="-15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Задачи</a:t>
            </a:r>
            <a:r>
              <a:rPr lang="en-US" sz="2133" b="1" spc="-15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endParaRPr lang="ru-RU" sz="2133" b="1" spc="-151" dirty="0">
              <a:solidFill>
                <a:srgbClr val="053DD9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2048A61-7DE6-4389-9AE8-144456772A3B}"/>
              </a:ext>
            </a:extLst>
          </p:cNvPr>
          <p:cNvGrpSpPr/>
          <p:nvPr/>
        </p:nvGrpSpPr>
        <p:grpSpPr>
          <a:xfrm>
            <a:off x="923081" y="3524965"/>
            <a:ext cx="10518561" cy="2727077"/>
            <a:chOff x="437525" y="4959796"/>
            <a:chExt cx="3712698" cy="189640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BA9C73-CFBA-4F44-BE42-AE8F785D6499}"/>
                </a:ext>
              </a:extLst>
            </p:cNvPr>
            <p:cNvSpPr txBox="1"/>
            <p:nvPr/>
          </p:nvSpPr>
          <p:spPr>
            <a:xfrm>
              <a:off x="745728" y="4959796"/>
              <a:ext cx="3404495" cy="221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pPr>
                <a:spcAft>
                  <a:spcPts val="800"/>
                </a:spcAft>
              </a:pPr>
              <a:r>
                <a:rPr lang="ru-RU" sz="1467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развитие </a:t>
              </a:r>
              <a:r>
                <a:rPr lang="ru-RU" sz="1467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кадрового потенциала кафедры</a:t>
              </a:r>
              <a:endParaRPr lang="ru-RU" sz="1467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6" name="Прямоугольник: скругленные углы 2">
              <a:extLst>
                <a:ext uri="{FF2B5EF4-FFF2-40B4-BE49-F238E27FC236}">
                  <a16:creationId xmlns:a16="http://schemas.microsoft.com/office/drawing/2014/main" id="{FB992DB1-BC19-4C22-BFD7-92B9341CC398}"/>
                </a:ext>
              </a:extLst>
            </p:cNvPr>
            <p:cNvSpPr/>
            <p:nvPr/>
          </p:nvSpPr>
          <p:spPr>
            <a:xfrm>
              <a:off x="437525" y="5006476"/>
              <a:ext cx="279651" cy="219737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EC2528"/>
              </a:solidFill>
            </a:ln>
            <a:effectLst>
              <a:outerShdw blurRad="152400" dist="76200" dir="3600000" sx="102000" sy="102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i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43" name="Прямоугольник: скругленные углы 2">
              <a:extLst>
                <a:ext uri="{FF2B5EF4-FFF2-40B4-BE49-F238E27FC236}">
                  <a16:creationId xmlns:a16="http://schemas.microsoft.com/office/drawing/2014/main" id="{FB992DB1-BC19-4C22-BFD7-92B9341CC398}"/>
                </a:ext>
              </a:extLst>
            </p:cNvPr>
            <p:cNvSpPr/>
            <p:nvPr/>
          </p:nvSpPr>
          <p:spPr>
            <a:xfrm>
              <a:off x="437525" y="5315554"/>
              <a:ext cx="279651" cy="219737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EC2528"/>
              </a:solidFill>
            </a:ln>
            <a:effectLst>
              <a:outerShdw blurRad="152400" dist="76200" dir="3600000" sx="102000" sy="102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i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44" name="Прямоугольник: скругленные углы 2">
              <a:extLst>
                <a:ext uri="{FF2B5EF4-FFF2-40B4-BE49-F238E27FC236}">
                  <a16:creationId xmlns:a16="http://schemas.microsoft.com/office/drawing/2014/main" id="{FB992DB1-BC19-4C22-BFD7-92B9341CC398}"/>
                </a:ext>
              </a:extLst>
            </p:cNvPr>
            <p:cNvSpPr/>
            <p:nvPr/>
          </p:nvSpPr>
          <p:spPr>
            <a:xfrm>
              <a:off x="442004" y="5633969"/>
              <a:ext cx="279651" cy="219737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EC2528"/>
              </a:solidFill>
            </a:ln>
            <a:effectLst>
              <a:outerShdw blurRad="152400" dist="76200" dir="3600000" sx="102000" sy="102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i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3</a:t>
              </a:r>
              <a:endParaRPr lang="ru-RU" sz="2400" i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" name="Прямоугольник: скругленные углы 2">
              <a:extLst>
                <a:ext uri="{FF2B5EF4-FFF2-40B4-BE49-F238E27FC236}">
                  <a16:creationId xmlns:a16="http://schemas.microsoft.com/office/drawing/2014/main" id="{FB992DB1-BC19-4C22-BFD7-92B9341CC398}"/>
                </a:ext>
              </a:extLst>
            </p:cNvPr>
            <p:cNvSpPr/>
            <p:nvPr/>
          </p:nvSpPr>
          <p:spPr>
            <a:xfrm>
              <a:off x="439301" y="5959736"/>
              <a:ext cx="279651" cy="219737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EC2528"/>
              </a:solidFill>
            </a:ln>
            <a:effectLst>
              <a:outerShdw blurRad="152400" dist="76200" dir="3600000" sx="102000" sy="102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i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4</a:t>
              </a:r>
              <a:endParaRPr lang="ru-RU" sz="2400" i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6" name="Прямоугольник: скругленные углы 2">
              <a:extLst>
                <a:ext uri="{FF2B5EF4-FFF2-40B4-BE49-F238E27FC236}">
                  <a16:creationId xmlns:a16="http://schemas.microsoft.com/office/drawing/2014/main" id="{FB992DB1-BC19-4C22-BFD7-92B9341CC398}"/>
                </a:ext>
              </a:extLst>
            </p:cNvPr>
            <p:cNvSpPr/>
            <p:nvPr/>
          </p:nvSpPr>
          <p:spPr>
            <a:xfrm>
              <a:off x="446033" y="6302382"/>
              <a:ext cx="279651" cy="219737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EC2528"/>
              </a:solidFill>
            </a:ln>
            <a:effectLst>
              <a:outerShdw blurRad="152400" dist="76200" dir="3600000" sx="102000" sy="102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i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5</a:t>
              </a:r>
            </a:p>
          </p:txBody>
        </p:sp>
        <p:sp>
          <p:nvSpPr>
            <p:cNvPr id="47" name="Прямоугольник: скругленные углы 2">
              <a:extLst>
                <a:ext uri="{FF2B5EF4-FFF2-40B4-BE49-F238E27FC236}">
                  <a16:creationId xmlns:a16="http://schemas.microsoft.com/office/drawing/2014/main" id="{FB992DB1-BC19-4C22-BFD7-92B9341CC398}"/>
                </a:ext>
              </a:extLst>
            </p:cNvPr>
            <p:cNvSpPr/>
            <p:nvPr/>
          </p:nvSpPr>
          <p:spPr>
            <a:xfrm>
              <a:off x="446033" y="6636468"/>
              <a:ext cx="279651" cy="219737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EC2528"/>
              </a:solidFill>
            </a:ln>
            <a:effectLst>
              <a:outerShdw blurRad="152400" dist="76200" dir="3600000" sx="102000" sy="102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i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6</a:t>
              </a:r>
              <a:endParaRPr lang="ru-RU" sz="2400" i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0BA9C73-CFBA-4F44-BE42-AE8F785D6499}"/>
              </a:ext>
            </a:extLst>
          </p:cNvPr>
          <p:cNvSpPr txBox="1"/>
          <p:nvPr/>
        </p:nvSpPr>
        <p:spPr>
          <a:xfrm>
            <a:off x="1796260" y="3903434"/>
            <a:ext cx="9645382" cy="54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ru-RU" sz="1467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sz="1467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существление образовательного процесса надлежащего качества в соответствии с требованиями ФГОС</a:t>
            </a:r>
            <a:endParaRPr lang="ru-RU" sz="1467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BA9C73-CFBA-4F44-BE42-AE8F785D6499}"/>
              </a:ext>
            </a:extLst>
          </p:cNvPr>
          <p:cNvSpPr txBox="1"/>
          <p:nvPr/>
        </p:nvSpPr>
        <p:spPr>
          <a:xfrm>
            <a:off x="1775337" y="4389792"/>
            <a:ext cx="9645382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ru-RU" sz="1467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 и проведение НИР по направлениям работы кафедры, вовлечение обучающихся в реализуемые на кафедре научные и инновационные проекты</a:t>
            </a:r>
            <a:endParaRPr lang="ru-RU" sz="1467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BA9C73-CFBA-4F44-BE42-AE8F785D6499}"/>
              </a:ext>
            </a:extLst>
          </p:cNvPr>
          <p:cNvSpPr txBox="1"/>
          <p:nvPr/>
        </p:nvSpPr>
        <p:spPr>
          <a:xfrm>
            <a:off x="1815182" y="5880677"/>
            <a:ext cx="964538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ru-RU" sz="1467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и совершенствование материально – технической </a:t>
            </a:r>
            <a:r>
              <a:rPr lang="ru-RU" sz="1467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базы кафедры</a:t>
            </a:r>
            <a:endParaRPr lang="ru-RU" sz="1467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10800" y="1516150"/>
            <a:ext cx="10399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Подготовка высококвалифицированных, конкурентоспособных, эрудированных, творчески и </a:t>
            </a:r>
            <a:r>
              <a:rPr lang="ru-R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инновационно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-мыслящих специалистов, способных решать практические задачи отечественного здравоохранения посредством осуществления инновационной </a:t>
            </a:r>
            <a:r>
              <a:rPr lang="ru-R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пациенто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-ориентированной медицины, совершенствование образовательной, научно-исследовательской, лечебной деятельности, сохранение и приумножение наследия отечественной и региональной медицинской школы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BA9C73-CFBA-4F44-BE42-AE8F785D6499}"/>
              </a:ext>
            </a:extLst>
          </p:cNvPr>
          <p:cNvSpPr txBox="1"/>
          <p:nvPr/>
        </p:nvSpPr>
        <p:spPr>
          <a:xfrm>
            <a:off x="1775338" y="4921574"/>
            <a:ext cx="964538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ru-RU" sz="1467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международной деятельности</a:t>
            </a:r>
            <a:endParaRPr lang="ru-RU" sz="1467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BA9C73-CFBA-4F44-BE42-AE8F785D6499}"/>
              </a:ext>
            </a:extLst>
          </p:cNvPr>
          <p:cNvSpPr txBox="1"/>
          <p:nvPr/>
        </p:nvSpPr>
        <p:spPr>
          <a:xfrm>
            <a:off x="1796260" y="5420017"/>
            <a:ext cx="9645382" cy="31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ru-RU" sz="1467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sz="1467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азвитие НМО, ДПО</a:t>
            </a:r>
            <a:endParaRPr lang="ru-RU" sz="1467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A6793-5494-05AA-3092-A1A85E9B28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100000" l="7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46590"/>
            <a:ext cx="7772400" cy="561141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1974032"/>
            <a:ext cx="5083486" cy="9983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</a:rPr>
              <a:t>Благодарю </a:t>
            </a:r>
            <a:r>
              <a:rPr lang="ru-RU" sz="3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за сотрудничество и  </a:t>
            </a:r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</a:rPr>
              <a:t>внимание !</a:t>
            </a:r>
          </a:p>
        </p:txBody>
      </p:sp>
      <p:pic>
        <p:nvPicPr>
          <p:cNvPr id="8" name="Google Shape;102;p2">
            <a:extLst>
              <a:ext uri="{FF2B5EF4-FFF2-40B4-BE49-F238E27FC236}">
                <a16:creationId xmlns:a16="http://schemas.microsoft.com/office/drawing/2014/main" id="{E4A79E59-3AFB-1F06-2C9F-026D4EF4E964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10763305" y="333692"/>
            <a:ext cx="1017588" cy="10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73BAE9B8-B425-4AB3-9B00-73A53922D136}"/>
              </a:ext>
            </a:extLst>
          </p:cNvPr>
          <p:cNvSpPr txBox="1"/>
          <p:nvPr/>
        </p:nvSpPr>
        <p:spPr>
          <a:xfrm>
            <a:off x="983432" y="3699823"/>
            <a:ext cx="468052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60" normalizeH="0" baseline="0" noProof="0" dirty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Заведующая </a:t>
            </a:r>
            <a:r>
              <a:rPr kumimoji="0" lang="ru-RU" sz="2000" b="0" i="0" u="none" strike="noStrike" kern="1200" cap="none" spc="6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кафедрой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60" normalizeH="0" baseline="0" noProof="0" dirty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ортопедической стоматологии, д.м.н., профессор Т.Н. Юшманова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35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2025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289296" y="476672"/>
            <a:ext cx="6223794" cy="1760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583"/>
              </a:lnSpc>
            </a:pPr>
            <a:r>
              <a:rPr lang="en-US" sz="366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Кафедра ортопедической стоматологии: </a:t>
            </a:r>
            <a:r>
              <a:rPr lang="en-US" sz="3667" dirty="0" err="1" smtClean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миссия</a:t>
            </a:r>
            <a:endParaRPr lang="en-US" sz="3667" dirty="0"/>
          </a:p>
        </p:txBody>
      </p:sp>
      <p:sp>
        <p:nvSpPr>
          <p:cNvPr id="4" name="Text 1"/>
          <p:cNvSpPr/>
          <p:nvPr/>
        </p:nvSpPr>
        <p:spPr>
          <a:xfrm>
            <a:off x="5303410" y="1916832"/>
            <a:ext cx="6370512" cy="27880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400" dirty="0"/>
              <a:t>осуществление на высоком уровне образовательной, воспитательной и научной деятельности, путем постоянного совершенствования подготовки высококвалифицированных и конкурентоспособных специалистов, владеющих глубокими теоретическими и прикладными знаниями и компетенциями в соответствии с федеральными государственными образовательными стандартами.</a:t>
            </a:r>
          </a:p>
        </p:txBody>
      </p:sp>
      <p:sp>
        <p:nvSpPr>
          <p:cNvPr id="5" name="Shape 2"/>
          <p:cNvSpPr/>
          <p:nvPr/>
        </p:nvSpPr>
        <p:spPr>
          <a:xfrm>
            <a:off x="5270104" y="4889897"/>
            <a:ext cx="319088" cy="319088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4462" y="980728"/>
            <a:ext cx="7407846" cy="4938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14038" y="352971"/>
            <a:ext cx="6223794" cy="1173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583"/>
              </a:lnSpc>
            </a:pPr>
            <a:r>
              <a:rPr lang="en-US" sz="366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Основные стратегические приоритеты</a:t>
            </a:r>
            <a:endParaRPr lang="en-US" sz="3667" dirty="0"/>
          </a:p>
        </p:txBody>
      </p:sp>
      <p:sp>
        <p:nvSpPr>
          <p:cNvPr id="4" name="Shape 1"/>
          <p:cNvSpPr/>
          <p:nvPr/>
        </p:nvSpPr>
        <p:spPr>
          <a:xfrm>
            <a:off x="698103" y="1802159"/>
            <a:ext cx="3012182" cy="2729161"/>
          </a:xfrm>
          <a:prstGeom prst="roundRect">
            <a:avLst>
              <a:gd name="adj" fmla="val 1256"/>
            </a:avLst>
          </a:prstGeom>
          <a:solidFill>
            <a:srgbClr val="F3E7D4"/>
          </a:solidFill>
          <a:ln/>
        </p:spPr>
      </p:sp>
      <p:sp>
        <p:nvSpPr>
          <p:cNvPr id="5" name="Text 2"/>
          <p:cNvSpPr/>
          <p:nvPr/>
        </p:nvSpPr>
        <p:spPr>
          <a:xfrm>
            <a:off x="925549" y="1915668"/>
            <a:ext cx="2408634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Качество подготовки</a:t>
            </a:r>
            <a:endParaRPr lang="en-US" sz="1833" b="1" dirty="0"/>
          </a:p>
        </p:txBody>
      </p:sp>
      <p:sp>
        <p:nvSpPr>
          <p:cNvPr id="6" name="Text 3"/>
          <p:cNvSpPr/>
          <p:nvPr/>
        </p:nvSpPr>
        <p:spPr>
          <a:xfrm>
            <a:off x="925549" y="2236193"/>
            <a:ext cx="2784736" cy="1276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dirty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Компетентностный подход, соответствие ФГОС, </a:t>
            </a:r>
            <a:r>
              <a:rPr lang="en-US" dirty="0" err="1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модернизация</a:t>
            </a:r>
            <a:r>
              <a:rPr lang="en-US" dirty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 </a:t>
            </a:r>
            <a:r>
              <a:rPr lang="ru-RU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образовательного </a:t>
            </a:r>
            <a:r>
              <a:rPr lang="en-US" dirty="0" err="1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процесс</a:t>
            </a:r>
            <a:r>
              <a:rPr lang="ru-RU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а,</a:t>
            </a:r>
            <a:r>
              <a:rPr lang="en-US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 </a:t>
            </a:r>
            <a:r>
              <a:rPr lang="ru-RU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внедрение </a:t>
            </a:r>
            <a:r>
              <a:rPr lang="en-US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и</a:t>
            </a:r>
            <a:r>
              <a:rPr lang="ru-RU" dirty="0" err="1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нновационных</a:t>
            </a:r>
            <a:r>
              <a:rPr lang="en-US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 </a:t>
            </a:r>
            <a:r>
              <a:rPr lang="en-US" dirty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технологий обучения.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3909715" y="1859579"/>
            <a:ext cx="3012182" cy="2671742"/>
          </a:xfrm>
          <a:prstGeom prst="roundRect">
            <a:avLst>
              <a:gd name="adj" fmla="val 1256"/>
            </a:avLst>
          </a:prstGeom>
          <a:solidFill>
            <a:srgbClr val="F3E7D4"/>
          </a:solidFill>
          <a:ln/>
        </p:spPr>
      </p:sp>
      <p:sp>
        <p:nvSpPr>
          <p:cNvPr id="8" name="Text 5"/>
          <p:cNvSpPr/>
          <p:nvPr/>
        </p:nvSpPr>
        <p:spPr>
          <a:xfrm>
            <a:off x="4097392" y="1886319"/>
            <a:ext cx="2613323" cy="5865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Интеграция науки и практики</a:t>
            </a:r>
            <a:endParaRPr lang="en-US" sz="1833" b="1" dirty="0"/>
          </a:p>
        </p:txBody>
      </p:sp>
      <p:sp>
        <p:nvSpPr>
          <p:cNvPr id="9" name="Text 6"/>
          <p:cNvSpPr/>
          <p:nvPr/>
        </p:nvSpPr>
        <p:spPr>
          <a:xfrm>
            <a:off x="4097392" y="2624036"/>
            <a:ext cx="2613323" cy="1276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dirty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Внедрение результатов научных исследований в учебный процесс и клиническую практику.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98103" y="4807147"/>
            <a:ext cx="6223794" cy="1450182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</p:sp>
      <p:sp>
        <p:nvSpPr>
          <p:cNvPr id="11" name="Text 8"/>
          <p:cNvSpPr/>
          <p:nvPr/>
        </p:nvSpPr>
        <p:spPr>
          <a:xfrm>
            <a:off x="897532" y="4930180"/>
            <a:ext cx="265658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Воспитательная работа</a:t>
            </a:r>
            <a:endParaRPr lang="en-US" sz="1833" b="1" dirty="0"/>
          </a:p>
        </p:txBody>
      </p:sp>
      <p:sp>
        <p:nvSpPr>
          <p:cNvPr id="12" name="Text 9"/>
          <p:cNvSpPr/>
          <p:nvPr/>
        </p:nvSpPr>
        <p:spPr>
          <a:xfrm>
            <a:off x="897533" y="5343129"/>
            <a:ext cx="6024364" cy="638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ru-RU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Совершенствование воспитательной работы на кафедре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948830"/>
            <a:ext cx="634921" cy="634921"/>
          </a:xfrm>
          <a:prstGeom prst="rect">
            <a:avLst/>
          </a:prstGeom>
        </p:spPr>
      </p:pic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-13697"/>
            <a:ext cx="4572000" cy="6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991544" y="289718"/>
            <a:ext cx="8870876" cy="1173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583"/>
              </a:lnSpc>
            </a:pPr>
            <a:r>
              <a:rPr lang="en-US" sz="366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Основные стратегические приоритеты</a:t>
            </a:r>
            <a:endParaRPr lang="en-US" sz="3667" dirty="0"/>
          </a:p>
        </p:txBody>
      </p:sp>
      <p:sp>
        <p:nvSpPr>
          <p:cNvPr id="4" name="Shape 1"/>
          <p:cNvSpPr/>
          <p:nvPr/>
        </p:nvSpPr>
        <p:spPr>
          <a:xfrm>
            <a:off x="925548" y="1082081"/>
            <a:ext cx="3226235" cy="1626839"/>
          </a:xfrm>
          <a:prstGeom prst="roundRect">
            <a:avLst>
              <a:gd name="adj" fmla="val 1256"/>
            </a:avLst>
          </a:prstGeom>
          <a:solidFill>
            <a:srgbClr val="F3E7D4"/>
          </a:solidFill>
          <a:ln/>
        </p:spPr>
      </p:sp>
      <p:sp>
        <p:nvSpPr>
          <p:cNvPr id="6" name="Text 3"/>
          <p:cNvSpPr/>
          <p:nvPr/>
        </p:nvSpPr>
        <p:spPr>
          <a:xfrm>
            <a:off x="1054486" y="1204863"/>
            <a:ext cx="2968357" cy="1410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ru-RU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Обеспечение обучающихся знаниями, которые можно использовать в реальной деятельности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439816" y="1080319"/>
            <a:ext cx="3493257" cy="1628601"/>
          </a:xfrm>
          <a:prstGeom prst="roundRect">
            <a:avLst>
              <a:gd name="adj" fmla="val 1256"/>
            </a:avLst>
          </a:prstGeom>
          <a:solidFill>
            <a:srgbClr val="F3E7D4"/>
          </a:solidFill>
          <a:ln/>
        </p:spPr>
      </p:sp>
      <p:sp>
        <p:nvSpPr>
          <p:cNvPr id="9" name="Text 6"/>
          <p:cNvSpPr/>
          <p:nvPr/>
        </p:nvSpPr>
        <p:spPr>
          <a:xfrm>
            <a:off x="4522032" y="1080319"/>
            <a:ext cx="3524933" cy="1276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ru-RU" sz="16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Непрерывное улучшение качества образовательной деятельности на основе использования наиболее эффективных форм организации учебного процесса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95900" y="3084389"/>
            <a:ext cx="6223794" cy="1136700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</p:sp>
      <p:sp>
        <p:nvSpPr>
          <p:cNvPr id="12" name="Text 9"/>
          <p:cNvSpPr/>
          <p:nvPr/>
        </p:nvSpPr>
        <p:spPr>
          <a:xfrm>
            <a:off x="1039319" y="3164516"/>
            <a:ext cx="5824934" cy="638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ru-RU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Организация совместной работы с учреждениями здравоохранения по оказанию высокоспециализированной помощи населению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hape 1"/>
          <p:cNvSpPr/>
          <p:nvPr/>
        </p:nvSpPr>
        <p:spPr>
          <a:xfrm>
            <a:off x="8221106" y="1080319"/>
            <a:ext cx="3131478" cy="1628601"/>
          </a:xfrm>
          <a:prstGeom prst="roundRect">
            <a:avLst>
              <a:gd name="adj" fmla="val 1256"/>
            </a:avLst>
          </a:prstGeom>
          <a:solidFill>
            <a:srgbClr val="F3E7D4"/>
          </a:solidFill>
          <a:ln/>
        </p:spPr>
      </p:sp>
      <p:sp>
        <p:nvSpPr>
          <p:cNvPr id="15" name="Shape 7"/>
          <p:cNvSpPr/>
          <p:nvPr/>
        </p:nvSpPr>
        <p:spPr>
          <a:xfrm>
            <a:off x="911225" y="4496895"/>
            <a:ext cx="6223794" cy="1092345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</p:sp>
      <p:sp>
        <p:nvSpPr>
          <p:cNvPr id="16" name="Text 9"/>
          <p:cNvSpPr/>
          <p:nvPr/>
        </p:nvSpPr>
        <p:spPr>
          <a:xfrm>
            <a:off x="1039319" y="4797152"/>
            <a:ext cx="5824934" cy="638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ru-RU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Развитие системы непрерывного образования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3"/>
          <p:cNvSpPr/>
          <p:nvPr/>
        </p:nvSpPr>
        <p:spPr>
          <a:xfrm>
            <a:off x="8362080" y="1102155"/>
            <a:ext cx="2959471" cy="1276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ru-RU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Разработка и внедрение новых образовательных технологий на базе ЭИОС СГМУ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6"/>
          <a:stretch/>
        </p:blipFill>
        <p:spPr bwMode="auto">
          <a:xfrm>
            <a:off x="8221106" y="3017955"/>
            <a:ext cx="4554708" cy="34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042" y="315007"/>
            <a:ext cx="63492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7"/>
          <p:cNvSpPr/>
          <p:nvPr/>
        </p:nvSpPr>
        <p:spPr>
          <a:xfrm>
            <a:off x="936631" y="5131621"/>
            <a:ext cx="10827815" cy="1537739"/>
          </a:xfrm>
          <a:prstGeom prst="roundRect">
            <a:avLst>
              <a:gd name="adj" fmla="val 1691"/>
            </a:avLst>
          </a:prstGeom>
          <a:solidFill>
            <a:srgbClr val="F3E7D4"/>
          </a:solidFill>
          <a:ln/>
        </p:spPr>
      </p:sp>
      <p:sp>
        <p:nvSpPr>
          <p:cNvPr id="3" name="Text 0"/>
          <p:cNvSpPr/>
          <p:nvPr/>
        </p:nvSpPr>
        <p:spPr>
          <a:xfrm>
            <a:off x="895092" y="276672"/>
            <a:ext cx="10673516" cy="774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800" dirty="0">
                <a:latin typeface="Lora"/>
                <a:ea typeface="Roboto" panose="02000000000000000000" pitchFamily="2" charset="0"/>
              </a:rPr>
              <a:t>Ключевые результаты деятельности </a:t>
            </a:r>
            <a:r>
              <a:rPr lang="ru-RU" sz="2800" dirty="0" smtClean="0">
                <a:latin typeface="Lora"/>
                <a:ea typeface="Roboto" panose="02000000000000000000" pitchFamily="2" charset="0"/>
              </a:rPr>
              <a:t>кафедры </a:t>
            </a:r>
            <a:r>
              <a:rPr lang="ru-RU" sz="2800" dirty="0">
                <a:latin typeface="Lora"/>
                <a:ea typeface="Roboto" panose="02000000000000000000" pitchFamily="2" charset="0"/>
              </a:rPr>
              <a:t>в </a:t>
            </a:r>
            <a:r>
              <a:rPr lang="ru-RU" sz="2800" dirty="0" smtClean="0">
                <a:latin typeface="Lora"/>
                <a:ea typeface="Roboto" panose="02000000000000000000" pitchFamily="2" charset="0"/>
              </a:rPr>
              <a:t>2020 </a:t>
            </a:r>
            <a:r>
              <a:rPr lang="ru-RU" sz="2800" dirty="0">
                <a:latin typeface="Lora"/>
                <a:ea typeface="Roboto" panose="02000000000000000000" pitchFamily="2" charset="0"/>
              </a:rPr>
              <a:t>–</a:t>
            </a:r>
            <a:r>
              <a:rPr lang="ru-RU" sz="2800" dirty="0" smtClean="0">
                <a:latin typeface="Lora"/>
                <a:ea typeface="Roboto" panose="02000000000000000000" pitchFamily="2" charset="0"/>
              </a:rPr>
              <a:t>2024 </a:t>
            </a:r>
            <a:r>
              <a:rPr lang="ru-RU" sz="2800" dirty="0">
                <a:latin typeface="Lora"/>
                <a:ea typeface="Roboto" panose="02000000000000000000" pitchFamily="2" charset="0"/>
              </a:rPr>
              <a:t>гг</a:t>
            </a:r>
            <a:r>
              <a:rPr lang="ru-RU" sz="2800" dirty="0" smtClean="0">
                <a:latin typeface="Lora"/>
                <a:ea typeface="Roboto" panose="02000000000000000000" pitchFamily="2" charset="0"/>
              </a:rPr>
              <a:t>.</a:t>
            </a:r>
          </a:p>
          <a:p>
            <a:r>
              <a:rPr lang="ru-RU" sz="2800" dirty="0" smtClean="0">
                <a:latin typeface="Lora"/>
                <a:ea typeface="Roboto" panose="02000000000000000000" pitchFamily="2" charset="0"/>
              </a:rPr>
              <a:t>Организационно-управленческая деятельность</a:t>
            </a:r>
            <a:endParaRPr lang="ru-RU" sz="2800" dirty="0">
              <a:latin typeface="Lora"/>
              <a:ea typeface="Roboto" panose="02000000000000000000" pitchFamily="2" charset="0"/>
            </a:endParaRPr>
          </a:p>
          <a:p>
            <a:pPr lvl="0"/>
            <a:r>
              <a:rPr lang="ru-RU" sz="1600" b="1" dirty="0" smtClean="0">
                <a:solidFill>
                  <a:srgbClr val="888888"/>
                </a:solidFill>
                <a:latin typeface="Calibri" panose="020F0502020204030204" pitchFamily="34" charset="0"/>
              </a:rPr>
              <a:t> 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ставок:10,81+0,61 СПО(2024), 9,042+ 0,91(2025)</a:t>
            </a:r>
            <a:endParaRPr lang="ru-RU" sz="2000" b="1" dirty="0">
              <a:solidFill>
                <a:prstClr val="black"/>
              </a:solidFill>
            </a:endParaRPr>
          </a:p>
          <a:p>
            <a:endParaRPr lang="ru-RU" sz="1600" dirty="0"/>
          </a:p>
          <a:p>
            <a:pPr>
              <a:lnSpc>
                <a:spcPts val="3750"/>
              </a:lnSpc>
            </a:pP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917966" y="1791376"/>
            <a:ext cx="4890002" cy="1677712"/>
          </a:xfrm>
          <a:prstGeom prst="roundRect">
            <a:avLst>
              <a:gd name="adj" fmla="val 983"/>
            </a:avLst>
          </a:prstGeom>
          <a:solidFill>
            <a:srgbClr val="F3E7D4"/>
          </a:solidFill>
          <a:ln/>
        </p:spPr>
      </p:sp>
      <p:sp>
        <p:nvSpPr>
          <p:cNvPr id="6" name="Text 3"/>
          <p:cNvSpPr/>
          <p:nvPr/>
        </p:nvSpPr>
        <p:spPr>
          <a:xfrm>
            <a:off x="1071047" y="1739029"/>
            <a:ext cx="4893927" cy="1460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Базовое образование ППС соответствует профилю преподаваемой дисциплины</a:t>
            </a:r>
          </a:p>
          <a:p>
            <a:pPr>
              <a:lnSpc>
                <a:spcPts val="2042"/>
              </a:lnSpc>
            </a:pPr>
            <a:endParaRPr lang="ru-RU" sz="2000" b="1" dirty="0" smtClean="0">
              <a:solidFill>
                <a:srgbClr val="3A363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096001" y="1791375"/>
            <a:ext cx="5684938" cy="1629812"/>
          </a:xfrm>
          <a:prstGeom prst="roundRect">
            <a:avLst>
              <a:gd name="adj" fmla="val 983"/>
            </a:avLst>
          </a:prstGeom>
          <a:solidFill>
            <a:srgbClr val="F3E7D4"/>
          </a:solidFill>
          <a:ln/>
        </p:spPr>
      </p:sp>
      <p:sp>
        <p:nvSpPr>
          <p:cNvPr id="9" name="Text 6"/>
          <p:cNvSpPr/>
          <p:nvPr/>
        </p:nvSpPr>
        <p:spPr>
          <a:xfrm>
            <a:off x="6253007" y="1866648"/>
            <a:ext cx="5511440" cy="16083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Число ППС в возрасте до 39 лет составляет 50% (без учета совместителей)</a:t>
            </a:r>
            <a:r>
              <a:rPr lang="en-US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.</a:t>
            </a:r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 Доля штатных преподавателей 81,8%</a:t>
            </a:r>
          </a:p>
          <a:p>
            <a:pPr>
              <a:lnSpc>
                <a:spcPts val="2000"/>
              </a:lnSpc>
            </a:pPr>
            <a:endParaRPr lang="ru-RU" b="1" dirty="0" smtClean="0">
              <a:solidFill>
                <a:srgbClr val="3A3630"/>
              </a:solidFill>
              <a:latin typeface="Roboto" panose="02000000000000000000" pitchFamily="2" charset="0"/>
              <a:ea typeface="Roboto" panose="02000000000000000000" pitchFamily="2" charset="0"/>
              <a:cs typeface="Source Sans Pro" pitchFamily="34" charset="-120"/>
            </a:endParaRPr>
          </a:p>
          <a:p>
            <a:pPr>
              <a:lnSpc>
                <a:spcPts val="2000"/>
              </a:lnSpc>
            </a:pPr>
            <a:endParaRPr lang="ru-RU" sz="1600" dirty="0">
              <a:solidFill>
                <a:srgbClr val="3A363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2042"/>
              </a:lnSpc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911225" y="3633557"/>
            <a:ext cx="5970122" cy="1445717"/>
          </a:xfrm>
          <a:prstGeom prst="roundRect">
            <a:avLst>
              <a:gd name="adj" fmla="val 1691"/>
            </a:avLst>
          </a:prstGeom>
          <a:solidFill>
            <a:srgbClr val="F3E7D4"/>
          </a:solidFill>
          <a:ln/>
        </p:spPr>
      </p:sp>
      <p:sp>
        <p:nvSpPr>
          <p:cNvPr id="12" name="Text 9"/>
          <p:cNvSpPr/>
          <p:nvPr/>
        </p:nvSpPr>
        <p:spPr>
          <a:xfrm>
            <a:off x="1071047" y="3581210"/>
            <a:ext cx="5688632" cy="10212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Руководство кафедрой осуществляет доктор медицинских наук, профессор</a:t>
            </a:r>
          </a:p>
          <a:p>
            <a:pPr>
              <a:lnSpc>
                <a:spcPts val="2042"/>
              </a:lnSpc>
            </a:pPr>
            <a:endParaRPr lang="ru-RU" sz="2000" b="1" dirty="0">
              <a:solidFill>
                <a:srgbClr val="3A363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hape 4"/>
          <p:cNvSpPr/>
          <p:nvPr/>
        </p:nvSpPr>
        <p:spPr>
          <a:xfrm>
            <a:off x="7248129" y="3633557"/>
            <a:ext cx="4535884" cy="1448246"/>
          </a:xfrm>
          <a:prstGeom prst="roundRect">
            <a:avLst>
              <a:gd name="adj" fmla="val 983"/>
            </a:avLst>
          </a:prstGeom>
          <a:solidFill>
            <a:srgbClr val="F3E7D4"/>
          </a:solidFill>
          <a:ln/>
        </p:spPr>
        <p:txBody>
          <a:bodyPr/>
          <a:lstStyle/>
          <a:p>
            <a:r>
              <a:rPr lang="ru-RU" sz="2400" dirty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Все сотрудники являются аккредитованными </a:t>
            </a:r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специалистами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047" y="5027157"/>
            <a:ext cx="105695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% докторов наук составил 18,5% (по ставкам), в том числе за счет </a:t>
            </a:r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двух </a:t>
            </a:r>
            <a:r>
              <a:rPr lang="ru-RU" sz="2400" dirty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преподавателей (д.м.н., профессоров), работающих по ГПХ, </a:t>
            </a:r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совместительству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11225" y="202218"/>
            <a:ext cx="10416524" cy="363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/>
            <a:r>
              <a:rPr lang="ru-RU" sz="2800" dirty="0">
                <a:latin typeface="Lora"/>
                <a:ea typeface="Roboto" panose="02000000000000000000" pitchFamily="2" charset="0"/>
              </a:rPr>
              <a:t>Ключевые результаты деятельности </a:t>
            </a:r>
            <a:r>
              <a:rPr lang="ru-RU" sz="2800" dirty="0" smtClean="0">
                <a:latin typeface="Lora"/>
                <a:ea typeface="Roboto" panose="02000000000000000000" pitchFamily="2" charset="0"/>
              </a:rPr>
              <a:t>кафедры </a:t>
            </a:r>
            <a:r>
              <a:rPr lang="ru-RU" sz="2800" dirty="0">
                <a:latin typeface="Lora"/>
                <a:ea typeface="Roboto" panose="02000000000000000000" pitchFamily="2" charset="0"/>
              </a:rPr>
              <a:t>в 2020 –2024 гг</a:t>
            </a:r>
            <a:r>
              <a:rPr lang="ru-RU" sz="2800" dirty="0" smtClean="0">
                <a:latin typeface="Lora"/>
                <a:ea typeface="Roboto" panose="02000000000000000000" pitchFamily="2" charset="0"/>
              </a:rPr>
              <a:t>.</a:t>
            </a:r>
          </a:p>
          <a:p>
            <a:pPr lvl="0"/>
            <a:r>
              <a:rPr lang="ru-RU" sz="2800" dirty="0" smtClean="0">
                <a:latin typeface="Lora"/>
                <a:ea typeface="Roboto" panose="02000000000000000000" pitchFamily="2" charset="0"/>
              </a:rPr>
              <a:t>Методическая деятельность</a:t>
            </a:r>
            <a:endParaRPr lang="ru-RU" sz="2800" dirty="0">
              <a:latin typeface="Lora"/>
              <a:ea typeface="Roboto" panose="02000000000000000000" pitchFamily="2" charset="0"/>
            </a:endParaRPr>
          </a:p>
          <a:p>
            <a:pPr>
              <a:lnSpc>
                <a:spcPts val="3750"/>
              </a:lnSpc>
            </a:pP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911225" y="1149075"/>
            <a:ext cx="3158033" cy="5376269"/>
          </a:xfrm>
          <a:prstGeom prst="roundRect">
            <a:avLst>
              <a:gd name="adj" fmla="val 98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6" name="Text 3"/>
          <p:cNvSpPr/>
          <p:nvPr/>
        </p:nvSpPr>
        <p:spPr>
          <a:xfrm>
            <a:off x="1063627" y="1111132"/>
            <a:ext cx="2978594" cy="4818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Соавторы (с грифом </a:t>
            </a:r>
            <a:r>
              <a:rPr lang="ru-RU" sz="2400" dirty="0" err="1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Минобрнауки</a:t>
            </a:r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14 </a:t>
            </a:r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(+2) </a:t>
            </a:r>
            <a:r>
              <a:rPr lang="en-US" sz="2400" dirty="0" err="1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учебников</a:t>
            </a:r>
            <a:endParaRPr lang="ru-RU" sz="2400" dirty="0" smtClean="0">
              <a:solidFill>
                <a:srgbClr val="3A3630"/>
              </a:solidFill>
              <a:latin typeface="Roboto" panose="02000000000000000000" pitchFamily="2" charset="0"/>
              <a:ea typeface="Roboto" panose="02000000000000000000" pitchFamily="2" charset="0"/>
              <a:cs typeface="Source Sans Pro" pitchFamily="34" charset="-12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3 руководств</a:t>
            </a:r>
            <a:endParaRPr lang="ru-RU" sz="2400" dirty="0">
              <a:solidFill>
                <a:srgbClr val="3A3630"/>
              </a:solidFill>
              <a:latin typeface="Roboto" panose="02000000000000000000" pitchFamily="2" charset="0"/>
              <a:ea typeface="Roboto" panose="02000000000000000000" pitchFamily="2" charset="0"/>
              <a:cs typeface="Source Sans Pro" pitchFamily="34" charset="-12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За 5 лет подготовлено и издано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7 </a:t>
            </a:r>
            <a:r>
              <a:rPr lang="en-US" sz="2400" dirty="0" err="1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учебников</a:t>
            </a:r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 с Грифом </a:t>
            </a:r>
            <a:r>
              <a:rPr lang="ru-RU" sz="2400" dirty="0" err="1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Минобрнауки</a:t>
            </a:r>
            <a:endParaRPr lang="ru-RU" sz="2400" dirty="0" smtClean="0">
              <a:solidFill>
                <a:srgbClr val="3A3630"/>
              </a:solidFill>
              <a:latin typeface="Roboto" panose="02000000000000000000" pitchFamily="2" charset="0"/>
              <a:ea typeface="Roboto" panose="02000000000000000000" pitchFamily="2" charset="0"/>
              <a:cs typeface="Source Sans Pro" pitchFamily="34" charset="-120"/>
            </a:endParaRPr>
          </a:p>
          <a:p>
            <a:endParaRPr lang="ru-RU" sz="2400" b="1" dirty="0" smtClean="0">
              <a:solidFill>
                <a:srgbClr val="3A363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71" y="5816668"/>
            <a:ext cx="539264" cy="5392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38" y="1149075"/>
            <a:ext cx="3430994" cy="22740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38" y="3523851"/>
            <a:ext cx="3443786" cy="2413378"/>
          </a:xfrm>
          <a:prstGeom prst="rect">
            <a:avLst/>
          </a:prstGeom>
        </p:spPr>
      </p:pic>
      <p:sp>
        <p:nvSpPr>
          <p:cNvPr id="19" name="Shape 4"/>
          <p:cNvSpPr/>
          <p:nvPr/>
        </p:nvSpPr>
        <p:spPr>
          <a:xfrm>
            <a:off x="4143185" y="1149076"/>
            <a:ext cx="4082878" cy="5376268"/>
          </a:xfrm>
          <a:prstGeom prst="roundRect">
            <a:avLst>
              <a:gd name="adj" fmla="val 983"/>
            </a:avLst>
          </a:prstGeom>
          <a:solidFill>
            <a:srgbClr val="F3E7D4"/>
          </a:solidFill>
          <a:ln/>
        </p:spPr>
      </p:sp>
      <p:sp>
        <p:nvSpPr>
          <p:cNvPr id="20" name="Text 6"/>
          <p:cNvSpPr/>
          <p:nvPr/>
        </p:nvSpPr>
        <p:spPr>
          <a:xfrm>
            <a:off x="4576157" y="3928959"/>
            <a:ext cx="3096344" cy="22302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42"/>
              </a:lnSpc>
            </a:pPr>
            <a:endParaRPr lang="en-US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 3"/>
          <p:cNvSpPr/>
          <p:nvPr/>
        </p:nvSpPr>
        <p:spPr>
          <a:xfrm>
            <a:off x="4368905" y="1257931"/>
            <a:ext cx="3935584" cy="5342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2024-25 гг. – учебник «Основы технологии зубного протезирования» (гриф </a:t>
            </a:r>
            <a:r>
              <a:rPr lang="ru-RU" sz="2400" dirty="0" err="1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Минобрнауки</a:t>
            </a:r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),</a:t>
            </a:r>
          </a:p>
          <a:p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 учебника «Ортопедическая стоматология»,</a:t>
            </a:r>
          </a:p>
          <a:p>
            <a:r>
              <a:rPr lang="ru-RU" sz="2400" dirty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электронных учебника</a:t>
            </a:r>
          </a:p>
          <a:p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 </a:t>
            </a:r>
            <a:r>
              <a:rPr lang="ru-RU" sz="240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 лет подготовлено </a:t>
            </a:r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опубликовано 22 учебных пособия, 15 из них с грифом Координационного совета и УМО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11225" y="202218"/>
            <a:ext cx="10416524" cy="363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/>
            <a:r>
              <a:rPr lang="ru-RU" sz="2800" dirty="0">
                <a:latin typeface="Lora"/>
                <a:ea typeface="Roboto" panose="02000000000000000000" pitchFamily="2" charset="0"/>
              </a:rPr>
              <a:t>Ключевые результаты деятельности </a:t>
            </a:r>
            <a:r>
              <a:rPr lang="ru-RU" sz="2800" dirty="0" smtClean="0">
                <a:latin typeface="Lora"/>
                <a:ea typeface="Roboto" panose="02000000000000000000" pitchFamily="2" charset="0"/>
              </a:rPr>
              <a:t>кафедры </a:t>
            </a:r>
            <a:r>
              <a:rPr lang="ru-RU" sz="2800" dirty="0">
                <a:latin typeface="Lora"/>
                <a:ea typeface="Roboto" panose="02000000000000000000" pitchFamily="2" charset="0"/>
              </a:rPr>
              <a:t>в 2020 –2024 гг</a:t>
            </a:r>
            <a:r>
              <a:rPr lang="ru-RU" sz="2800" dirty="0" smtClean="0">
                <a:latin typeface="Lora"/>
                <a:ea typeface="Roboto" panose="02000000000000000000" pitchFamily="2" charset="0"/>
              </a:rPr>
              <a:t>.</a:t>
            </a:r>
          </a:p>
          <a:p>
            <a:pPr lvl="0"/>
            <a:r>
              <a:rPr lang="ru-RU" sz="2800" dirty="0" smtClean="0">
                <a:latin typeface="Lora"/>
                <a:ea typeface="Roboto" panose="02000000000000000000" pitchFamily="2" charset="0"/>
              </a:rPr>
              <a:t>Методическая деятельность</a:t>
            </a:r>
            <a:endParaRPr lang="ru-RU" sz="2800" dirty="0">
              <a:latin typeface="Lora"/>
              <a:ea typeface="Roboto" panose="02000000000000000000" pitchFamily="2" charset="0"/>
            </a:endParaRPr>
          </a:p>
          <a:p>
            <a:pPr>
              <a:lnSpc>
                <a:spcPts val="3750"/>
              </a:lnSpc>
            </a:pP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911225" y="1149076"/>
            <a:ext cx="3023259" cy="5160244"/>
          </a:xfrm>
          <a:prstGeom prst="roundRect">
            <a:avLst>
              <a:gd name="adj" fmla="val 983"/>
            </a:avLst>
          </a:prstGeom>
          <a:solidFill>
            <a:srgbClr val="F3E7D4"/>
          </a:solidFill>
          <a:ln/>
        </p:spPr>
        <p:txBody>
          <a:bodyPr/>
          <a:lstStyle/>
          <a:p>
            <a:pPr>
              <a:lnSpc>
                <a:spcPct val="150000"/>
              </a:lnSpc>
            </a:pPr>
            <a:endParaRPr lang="ru-RU" sz="2400" dirty="0" smtClean="0">
              <a:solidFill>
                <a:srgbClr val="3A3630"/>
              </a:solidFill>
              <a:latin typeface="Roboto" panose="02000000000000000000" pitchFamily="2" charset="0"/>
              <a:ea typeface="Roboto" panose="02000000000000000000" pitchFamily="2" charset="0"/>
              <a:cs typeface="Source Sans Pro" pitchFamily="34" charset="-12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Разработано </a:t>
            </a:r>
            <a:r>
              <a:rPr lang="ru-RU" sz="2400" dirty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5 новых ДПП (для дистанционного обучения по ДПО) и 4 программы для очного обучения</a:t>
            </a:r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.</a:t>
            </a:r>
            <a:endParaRPr lang="ru-RU" sz="2400" dirty="0">
              <a:solidFill>
                <a:srgbClr val="3A3630"/>
              </a:solidFill>
              <a:latin typeface="Roboto" panose="02000000000000000000" pitchFamily="2" charset="0"/>
              <a:ea typeface="Roboto" panose="02000000000000000000" pitchFamily="2" charset="0"/>
              <a:cs typeface="Source Sans Pro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55890" y="1165155"/>
            <a:ext cx="2978594" cy="4818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2400" b="1" dirty="0" smtClean="0">
              <a:solidFill>
                <a:srgbClr val="3A363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 6"/>
          <p:cNvSpPr/>
          <p:nvPr/>
        </p:nvSpPr>
        <p:spPr>
          <a:xfrm>
            <a:off x="4576157" y="3928959"/>
            <a:ext cx="3096344" cy="22302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42"/>
              </a:lnSpc>
            </a:pPr>
            <a:endParaRPr lang="en-US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 3"/>
          <p:cNvSpPr/>
          <p:nvPr/>
        </p:nvSpPr>
        <p:spPr>
          <a:xfrm>
            <a:off x="4141736" y="1257931"/>
            <a:ext cx="4162753" cy="5342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hape 1"/>
          <p:cNvSpPr/>
          <p:nvPr/>
        </p:nvSpPr>
        <p:spPr>
          <a:xfrm>
            <a:off x="4141736" y="1130963"/>
            <a:ext cx="3322416" cy="5189059"/>
          </a:xfrm>
          <a:prstGeom prst="roundRect">
            <a:avLst>
              <a:gd name="adj" fmla="val 983"/>
            </a:avLst>
          </a:prstGeom>
          <a:solidFill>
            <a:srgbClr val="F3E7D4"/>
          </a:solidFill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Проводится </a:t>
            </a:r>
            <a:r>
              <a:rPr lang="ru-RU" sz="2400" dirty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обучение врачей-стоматологов, стоматологов-ортопедов, зубных техников, медицинских сестер стоматологического профиля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67582"/>
            <a:ext cx="4066188" cy="66693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40543" y="242365"/>
            <a:ext cx="10492434" cy="774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/>
            <a:r>
              <a:rPr lang="ru-RU" sz="2800" dirty="0">
                <a:latin typeface="Lora"/>
                <a:ea typeface="Roboto" panose="02000000000000000000" pitchFamily="2" charset="0"/>
              </a:rPr>
              <a:t>Ключевые результаты деятельности </a:t>
            </a:r>
            <a:r>
              <a:rPr lang="ru-RU" sz="2800" dirty="0" smtClean="0">
                <a:latin typeface="Lora"/>
                <a:ea typeface="Roboto" panose="02000000000000000000" pitchFamily="2" charset="0"/>
              </a:rPr>
              <a:t>кафедры </a:t>
            </a:r>
            <a:r>
              <a:rPr lang="ru-RU" sz="2800" dirty="0">
                <a:latin typeface="Lora"/>
                <a:ea typeface="Roboto" panose="02000000000000000000" pitchFamily="2" charset="0"/>
              </a:rPr>
              <a:t>в 2020 –2024 </a:t>
            </a:r>
            <a:r>
              <a:rPr lang="ru-RU" sz="2800" dirty="0" smtClean="0">
                <a:latin typeface="Lora"/>
                <a:ea typeface="Roboto" panose="02000000000000000000" pitchFamily="2" charset="0"/>
              </a:rPr>
              <a:t>гг.  Методическая </a:t>
            </a:r>
            <a:r>
              <a:rPr lang="ru-RU" sz="2800" dirty="0">
                <a:latin typeface="Lora"/>
                <a:ea typeface="Roboto" panose="02000000000000000000" pitchFamily="2" charset="0"/>
              </a:rPr>
              <a:t>деятельность</a:t>
            </a:r>
          </a:p>
          <a:p>
            <a:pPr>
              <a:lnSpc>
                <a:spcPts val="3750"/>
              </a:lnSpc>
            </a:pP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551385" y="1268760"/>
            <a:ext cx="3570758" cy="2126484"/>
          </a:xfrm>
          <a:prstGeom prst="roundRect">
            <a:avLst>
              <a:gd name="adj" fmla="val 98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6" name="Text 3"/>
          <p:cNvSpPr/>
          <p:nvPr/>
        </p:nvSpPr>
        <p:spPr>
          <a:xfrm>
            <a:off x="767408" y="1772817"/>
            <a:ext cx="3324169" cy="540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1</a:t>
            </a:r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00% обеспеченность рабочими программами 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223792" y="1268760"/>
            <a:ext cx="3876631" cy="2304256"/>
          </a:xfrm>
          <a:prstGeom prst="roundRect">
            <a:avLst>
              <a:gd name="adj" fmla="val 983"/>
            </a:avLst>
          </a:prstGeom>
          <a:solidFill>
            <a:srgbClr val="F3E7D4"/>
          </a:solidFill>
          <a:ln/>
        </p:spPr>
      </p:sp>
      <p:sp>
        <p:nvSpPr>
          <p:cNvPr id="12" name="Text 9"/>
          <p:cNvSpPr/>
          <p:nvPr/>
        </p:nvSpPr>
        <p:spPr>
          <a:xfrm>
            <a:off x="4331619" y="1266150"/>
            <a:ext cx="3636589" cy="2234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В студии СГМУ подготовлены и записаны видео-лекции по актуальным темам ортопедической стоматологии </a:t>
            </a:r>
            <a:r>
              <a:rPr lang="ru-RU" sz="20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 (более </a:t>
            </a:r>
            <a:r>
              <a:rPr lang="ru-RU" sz="20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20) </a:t>
            </a:r>
          </a:p>
          <a:p>
            <a:pPr>
              <a:lnSpc>
                <a:spcPts val="2042"/>
              </a:lnSpc>
            </a:pPr>
            <a:endParaRPr lang="ru-RU" sz="1600" dirty="0">
              <a:solidFill>
                <a:srgbClr val="3A3630"/>
              </a:solidFill>
              <a:latin typeface="Roboto" panose="02000000000000000000" pitchFamily="2" charset="0"/>
              <a:ea typeface="Roboto" panose="02000000000000000000" pitchFamily="2" charset="0"/>
              <a:cs typeface="Source Sans Pro" pitchFamily="34" charset="-12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83" y="1267255"/>
            <a:ext cx="609604" cy="609604"/>
          </a:xfrm>
          <a:prstGeom prst="rect">
            <a:avLst/>
          </a:prstGeom>
        </p:spPr>
      </p:pic>
      <p:sp>
        <p:nvSpPr>
          <p:cNvPr id="14" name="Shape 4"/>
          <p:cNvSpPr/>
          <p:nvPr/>
        </p:nvSpPr>
        <p:spPr>
          <a:xfrm>
            <a:off x="551385" y="3645024"/>
            <a:ext cx="3413693" cy="2808164"/>
          </a:xfrm>
          <a:prstGeom prst="roundRect">
            <a:avLst>
              <a:gd name="adj" fmla="val 983"/>
            </a:avLst>
          </a:prstGeom>
          <a:solidFill>
            <a:srgbClr val="F3E7D4"/>
          </a:solidFill>
          <a:ln/>
        </p:spPr>
      </p:sp>
      <p:sp>
        <p:nvSpPr>
          <p:cNvPr id="15" name="Text 9"/>
          <p:cNvSpPr/>
          <p:nvPr/>
        </p:nvSpPr>
        <p:spPr>
          <a:xfrm>
            <a:off x="751680" y="3550211"/>
            <a:ext cx="2953773" cy="2071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В студии СГМУ подготовлены и записаны видео-лекции по </a:t>
            </a:r>
            <a:r>
              <a:rPr lang="ru-RU" sz="24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истории кафедры 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34" y="5681845"/>
            <a:ext cx="1055097" cy="1055097"/>
          </a:xfrm>
          <a:prstGeom prst="rect">
            <a:avLst/>
          </a:prstGeom>
        </p:spPr>
      </p:pic>
      <p:sp>
        <p:nvSpPr>
          <p:cNvPr id="17" name="Shape 4"/>
          <p:cNvSpPr/>
          <p:nvPr/>
        </p:nvSpPr>
        <p:spPr>
          <a:xfrm>
            <a:off x="4250494" y="3645024"/>
            <a:ext cx="3893483" cy="3091918"/>
          </a:xfrm>
          <a:prstGeom prst="roundRect">
            <a:avLst>
              <a:gd name="adj" fmla="val 983"/>
            </a:avLst>
          </a:prstGeom>
          <a:solidFill>
            <a:srgbClr val="F3E7D4"/>
          </a:solidFill>
          <a:ln/>
        </p:spPr>
      </p:sp>
      <p:sp>
        <p:nvSpPr>
          <p:cNvPr id="18" name="Text 6"/>
          <p:cNvSpPr/>
          <p:nvPr/>
        </p:nvSpPr>
        <p:spPr>
          <a:xfrm>
            <a:off x="4331619" y="3942260"/>
            <a:ext cx="3746593" cy="27946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3A3630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 pitchFamily="34" charset="-120"/>
              </a:rPr>
              <a:t>Подготовлены учебные видео-материалы (16) практико-ориентированного содержания (выездная сьемка видеостудии СГМУ)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6"/>
          <p:cNvSpPr/>
          <p:nvPr/>
        </p:nvSpPr>
        <p:spPr>
          <a:xfrm>
            <a:off x="1027653" y="2577515"/>
            <a:ext cx="3094489" cy="11669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42"/>
              </a:lnSpc>
            </a:pPr>
            <a:endParaRPr lang="en-US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15639</TotalTime>
  <Words>1915</Words>
  <Application>Microsoft Office PowerPoint</Application>
  <PresentationFormat>Широкоэкранный</PresentationFormat>
  <Paragraphs>323</Paragraphs>
  <Slides>26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41" baseType="lpstr">
      <vt:lpstr>Arial</vt:lpstr>
      <vt:lpstr>Arial Black</vt:lpstr>
      <vt:lpstr>Arial Narrow</vt:lpstr>
      <vt:lpstr>Bricolage Grotesque Semi Bold</vt:lpstr>
      <vt:lpstr>Calibri</vt:lpstr>
      <vt:lpstr>Golos Text SemiBold</vt:lpstr>
      <vt:lpstr>Inter</vt:lpstr>
      <vt:lpstr>Lora</vt:lpstr>
      <vt:lpstr>Roboto</vt:lpstr>
      <vt:lpstr>Source Sans Pro</vt:lpstr>
      <vt:lpstr>Tahoma</vt:lpstr>
      <vt:lpstr>Times New Roman</vt:lpstr>
      <vt:lpstr>Verdana</vt:lpstr>
      <vt:lpstr>Wingdings</vt:lpstr>
      <vt:lpstr>Тема Office</vt:lpstr>
      <vt:lpstr> КОМПЛЕКСНАЯ ПРОГРАММА РАЗВИТИЯ КАФЕДРЫ ОРТОПЕДИЧЕСКОЙ СТОМАТОЛОГИИ  НА 2025-2029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рублей суммарный доход кафедры  за 2020-2024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сотрудничество и  внимание 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</cp:lastModifiedBy>
  <cp:revision>1156</cp:revision>
  <cp:lastPrinted>2025-12-08T07:53:49Z</cp:lastPrinted>
  <dcterms:created xsi:type="dcterms:W3CDTF">2017-06-09T07:37:26Z</dcterms:created>
  <dcterms:modified xsi:type="dcterms:W3CDTF">2025-12-09T17:39:04Z</dcterms:modified>
</cp:coreProperties>
</file>